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695" r:id="rId2"/>
    <p:sldId id="633" r:id="rId3"/>
    <p:sldId id="600" r:id="rId4"/>
    <p:sldId id="601" r:id="rId5"/>
    <p:sldId id="603" r:id="rId6"/>
    <p:sldId id="602" r:id="rId7"/>
    <p:sldId id="604" r:id="rId8"/>
    <p:sldId id="688" r:id="rId9"/>
    <p:sldId id="693" r:id="rId10"/>
    <p:sldId id="607" r:id="rId11"/>
    <p:sldId id="689" r:id="rId12"/>
    <p:sldId id="608" r:id="rId13"/>
    <p:sldId id="611" r:id="rId14"/>
    <p:sldId id="616" r:id="rId15"/>
    <p:sldId id="615" r:id="rId16"/>
    <p:sldId id="692" r:id="rId17"/>
    <p:sldId id="619" r:id="rId18"/>
    <p:sldId id="623" r:id="rId19"/>
    <p:sldId id="624" r:id="rId20"/>
    <p:sldId id="626" r:id="rId21"/>
    <p:sldId id="627" r:id="rId22"/>
    <p:sldId id="598" r:id="rId23"/>
    <p:sldId id="634" r:id="rId24"/>
    <p:sldId id="640" r:id="rId25"/>
    <p:sldId id="632" r:id="rId26"/>
    <p:sldId id="647" r:id="rId27"/>
    <p:sldId id="668" r:id="rId28"/>
    <p:sldId id="641" r:id="rId29"/>
    <p:sldId id="639" r:id="rId30"/>
    <p:sldId id="642" r:id="rId31"/>
    <p:sldId id="425" r:id="rId32"/>
    <p:sldId id="650" r:id="rId33"/>
    <p:sldId id="646" r:id="rId34"/>
  </p:sldIdLst>
  <p:sldSz cx="9144000" cy="6858000" type="screen4x3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12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FFFFFF"/>
    <a:srgbClr val="FFE699"/>
    <a:srgbClr val="D5228D"/>
    <a:srgbClr val="FF9B9B"/>
    <a:srgbClr val="EEF8FF"/>
    <a:srgbClr val="F4FBFD"/>
    <a:srgbClr val="C1C9CE"/>
    <a:srgbClr val="E1F3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1" autoAdjust="0"/>
    <p:restoredTop sz="94660"/>
  </p:normalViewPr>
  <p:slideViewPr>
    <p:cSldViewPr snapToGrid="0" showGuides="1">
      <p:cViewPr varScale="1">
        <p:scale>
          <a:sx n="63" d="100"/>
          <a:sy n="63" d="100"/>
        </p:scale>
        <p:origin x="1152" y="42"/>
      </p:cViewPr>
      <p:guideLst>
        <p:guide orient="horz" pos="2208"/>
        <p:guide pos="12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360000" cy="360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3993" y="0"/>
            <a:ext cx="3078427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A3B86B77-CC7C-47DD-A2DB-C5F5D0A11F3E}" type="datetimeFigureOut">
              <a:rPr lang="zh-TW" altLang="en-US" smtClean="0"/>
              <a:t>2023/4/14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3993" y="9721107"/>
            <a:ext cx="3078427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025A0380-4D34-4715-8CF0-70FAA92F35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6643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FA163-252E-4832-8080-8A44671D0BA8}" type="datetime1">
              <a:rPr lang="zh-TW" altLang="en-US" smtClean="0"/>
              <a:t>2023/4/14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6821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AC73F-54B6-4652-A4EA-2899B0075A51}" type="datetime1">
              <a:rPr lang="zh-TW" altLang="en-US" smtClean="0"/>
              <a:t>2023/4/14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6660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3876A-90A8-4CB6-8D7D-2B6BA3EF842B}" type="datetime1">
              <a:rPr lang="zh-TW" altLang="en-US" smtClean="0"/>
              <a:t>2023/4/14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324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9427C-8432-4CF0-806D-065F5D551997}" type="datetime1">
              <a:rPr lang="zh-TW" altLang="en-US" smtClean="0"/>
              <a:t>2023/4/14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3647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39725-16DA-41AD-9D97-99DED7B7DFD9}" type="datetime1">
              <a:rPr lang="zh-TW" altLang="en-US" smtClean="0"/>
              <a:t>2023/4/14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7186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DC80-ADF8-4063-9DE3-F01EA4B6863F}" type="datetime1">
              <a:rPr lang="zh-TW" altLang="en-US" smtClean="0"/>
              <a:t>2023/4/14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8712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4920B-45F6-46CE-82A6-08DC5126299B}" type="datetime1">
              <a:rPr lang="zh-TW" altLang="en-US" smtClean="0"/>
              <a:t>2023/4/14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3587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58DFC-02E4-494B-BD22-AE56A708365E}" type="datetime1">
              <a:rPr lang="zh-TW" altLang="en-US" smtClean="0"/>
              <a:t>2023/4/14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3949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7E1D-39D7-4A19-9CAF-B9CE69F6589D}" type="datetime1">
              <a:rPr lang="zh-TW" altLang="en-US" smtClean="0"/>
              <a:t>2023/4/14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00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1D3DD-0448-44B7-B85D-C3FCFE773377}" type="datetime1">
              <a:rPr lang="zh-TW" altLang="en-US" smtClean="0"/>
              <a:t>2023/4/14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3685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0D582-EF1C-42C8-A155-5D78A91CD56F}" type="datetime1">
              <a:rPr lang="zh-TW" altLang="en-US" smtClean="0"/>
              <a:t>2023/4/14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023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505678-0CEC-4E61-918B-DC710E127D95}" type="datetime1">
              <a:rPr lang="zh-TW" altLang="en-US" smtClean="0"/>
              <a:t>2023/4/14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2128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b="1" i="1">
                <a:solidFill>
                  <a:schemeClr val="tx1"/>
                </a:solidFill>
                <a:latin typeface="+mn-lt"/>
              </a:defRPr>
            </a:lvl1pPr>
          </a:lstStyle>
          <a:p>
            <a:fld id="{2AC5A72D-087E-49AA-9690-D3061093F49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5303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5" Type="http://schemas.openxmlformats.org/officeDocument/2006/relationships/image" Target="../media/image36.jpe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image" Target="../media/image5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9.png"/><Relationship Id="rId5" Type="http://schemas.microsoft.com/office/2007/relationships/media" Target="../media/media3.mp4"/><Relationship Id="rId10" Type="http://schemas.openxmlformats.org/officeDocument/2006/relationships/image" Target="../media/image8.png"/><Relationship Id="rId4" Type="http://schemas.openxmlformats.org/officeDocument/2006/relationships/video" Target="../media/media2.mp4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96F792-0BC8-4368-B41D-59FDC7E753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22746"/>
            <a:ext cx="7772400" cy="1793831"/>
          </a:xfrm>
        </p:spPr>
        <p:txBody>
          <a:bodyPr/>
          <a:lstStyle/>
          <a:p>
            <a:r>
              <a:rPr lang="en-US" altLang="zh-TW" b="1" i="1" dirty="0">
                <a:latin typeface="+mn-lt"/>
              </a:rPr>
              <a:t>Structural determination – 1(B)</a:t>
            </a:r>
            <a:endParaRPr lang="zh-TW" altLang="en-US" b="1" i="1" dirty="0">
              <a:latin typeface="+mn-lt"/>
            </a:endParaRPr>
          </a:p>
        </p:txBody>
      </p:sp>
      <p:sp>
        <p:nvSpPr>
          <p:cNvPr id="4" name="副標題 2">
            <a:extLst>
              <a:ext uri="{FF2B5EF4-FFF2-40B4-BE49-F238E27FC236}">
                <a16:creationId xmlns:a16="http://schemas.microsoft.com/office/drawing/2014/main" id="{976508E9-37DE-4B25-8722-D7E0725A1BDE}"/>
              </a:ext>
            </a:extLst>
          </p:cNvPr>
          <p:cNvSpPr txBox="1">
            <a:spLocks/>
          </p:cNvSpPr>
          <p:nvPr/>
        </p:nvSpPr>
        <p:spPr>
          <a:xfrm>
            <a:off x="298449" y="3591616"/>
            <a:ext cx="8547100" cy="178555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b="1" dirty="0"/>
              <a:t>Yeou-Guang Tsay, </a:t>
            </a:r>
            <a:r>
              <a:rPr lang="en-US" altLang="zh-TW" sz="2800" b="1" dirty="0"/>
              <a:t>M.D., Ph.D</a:t>
            </a:r>
            <a:r>
              <a:rPr lang="en-US" altLang="zh-TW" b="1" dirty="0"/>
              <a:t>.</a:t>
            </a:r>
          </a:p>
          <a:p>
            <a:pPr>
              <a:lnSpc>
                <a:spcPct val="82000"/>
              </a:lnSpc>
            </a:pPr>
            <a:r>
              <a:rPr lang="en-US" altLang="zh-TW" sz="2800" b="1" dirty="0"/>
              <a:t>Institute of Biochemistry &amp; Molecular Biology</a:t>
            </a:r>
            <a:br>
              <a:rPr lang="en-US" altLang="zh-TW" sz="2800" b="1" dirty="0"/>
            </a:br>
            <a:r>
              <a:rPr lang="en-US" altLang="zh-TW" sz="2800" b="1" dirty="0"/>
              <a:t>Biomedical Industrial Ph.D. Program</a:t>
            </a:r>
            <a:r>
              <a:rPr lang="zh-TW" altLang="en-US" sz="2800" b="1" dirty="0"/>
              <a:t> </a:t>
            </a:r>
            <a:br>
              <a:rPr lang="en-US" altLang="zh-TW" sz="2800" b="1" dirty="0"/>
            </a:br>
            <a:r>
              <a:rPr lang="en-US" altLang="zh-TW" sz="2800" b="1" dirty="0"/>
              <a:t>Biomedical EMBA Program</a:t>
            </a:r>
            <a:endParaRPr lang="zh-TW" altLang="en-US" sz="2800" b="1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23F5FE-1C62-4CC6-9824-835F3E9C5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1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E30BDAE-1D77-42C4-A380-6CA15A491BEA}"/>
              </a:ext>
            </a:extLst>
          </p:cNvPr>
          <p:cNvSpPr txBox="1"/>
          <p:nvPr/>
        </p:nvSpPr>
        <p:spPr>
          <a:xfrm>
            <a:off x="947054" y="5334764"/>
            <a:ext cx="7085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rgbClr val="C00000"/>
                </a:solidFill>
                <a:latin typeface="Comic Sans MS" panose="030F0702030302020204" pitchFamily="66" charset="0"/>
              </a:rPr>
              <a:t>What properties are examined in IR?</a:t>
            </a:r>
            <a:endParaRPr lang="zh-TW" altLang="en-US" sz="2800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54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97BE4A-63A7-4436-9852-87331B2D0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761" y="468758"/>
            <a:ext cx="7515490" cy="554756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b="1" dirty="0"/>
              <a:t>IR characteristics in </a:t>
            </a:r>
            <a:br>
              <a:rPr lang="en-US" altLang="zh-TW" b="1" dirty="0"/>
            </a:br>
            <a:r>
              <a:rPr lang="en-US" altLang="zh-TW" b="1" dirty="0"/>
              <a:t>alkane, alkene and alkyne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1DF1394-63B1-4827-982C-324868C95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10</a:t>
            </a:fld>
            <a:endParaRPr lang="zh-TW" altLang="en-US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F92E965C-9C39-4CB9-8329-3D0B3E6FFF0E}"/>
              </a:ext>
            </a:extLst>
          </p:cNvPr>
          <p:cNvGrpSpPr/>
          <p:nvPr/>
        </p:nvGrpSpPr>
        <p:grpSpPr>
          <a:xfrm>
            <a:off x="711360" y="5516293"/>
            <a:ext cx="8119635" cy="750176"/>
            <a:chOff x="553451" y="5782689"/>
            <a:chExt cx="7910374" cy="750176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4BB2A1A7-72AE-4A2E-AFDC-8BE8A4355398}"/>
                </a:ext>
              </a:extLst>
            </p:cNvPr>
            <p:cNvSpPr txBox="1"/>
            <p:nvPr/>
          </p:nvSpPr>
          <p:spPr>
            <a:xfrm>
              <a:off x="553451" y="5782689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4000</a:t>
              </a:r>
              <a:endParaRPr lang="zh-TW" altLang="en-US" sz="2000" dirty="0"/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65112642-B847-4E83-874A-EA82ABD9940A}"/>
                </a:ext>
              </a:extLst>
            </p:cNvPr>
            <p:cNvSpPr txBox="1"/>
            <p:nvPr/>
          </p:nvSpPr>
          <p:spPr>
            <a:xfrm>
              <a:off x="1232820" y="5782689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3500</a:t>
              </a:r>
              <a:endParaRPr lang="zh-TW" altLang="en-US" sz="2000" dirty="0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4E7C2E57-C9F2-45A8-8491-D68DBDD33098}"/>
                </a:ext>
              </a:extLst>
            </p:cNvPr>
            <p:cNvSpPr txBox="1"/>
            <p:nvPr/>
          </p:nvSpPr>
          <p:spPr>
            <a:xfrm>
              <a:off x="2618206" y="5782689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2500</a:t>
              </a:r>
              <a:endParaRPr lang="zh-TW" altLang="en-US" sz="2000" dirty="0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A1F0B354-FC6B-4DA3-82CE-DEB813CABFF1}"/>
                </a:ext>
              </a:extLst>
            </p:cNvPr>
            <p:cNvSpPr txBox="1"/>
            <p:nvPr/>
          </p:nvSpPr>
          <p:spPr>
            <a:xfrm>
              <a:off x="1912189" y="5782689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3000</a:t>
              </a:r>
              <a:endParaRPr lang="zh-TW" altLang="en-US" sz="2000" dirty="0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DA820255-1258-407B-9C2B-445B0D0943E0}"/>
                </a:ext>
              </a:extLst>
            </p:cNvPr>
            <p:cNvSpPr txBox="1"/>
            <p:nvPr/>
          </p:nvSpPr>
          <p:spPr>
            <a:xfrm>
              <a:off x="3442345" y="5782689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2000</a:t>
              </a:r>
              <a:endParaRPr lang="zh-TW" altLang="en-US" sz="2000" dirty="0"/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E0E14562-6635-4313-ADD1-76C7DBF570FD}"/>
                </a:ext>
              </a:extLst>
            </p:cNvPr>
            <p:cNvSpPr txBox="1"/>
            <p:nvPr/>
          </p:nvSpPr>
          <p:spPr>
            <a:xfrm>
              <a:off x="5567149" y="5782689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1000</a:t>
              </a:r>
              <a:endParaRPr lang="zh-TW" altLang="en-US" sz="2000" dirty="0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2F1E8B9E-C9FA-438F-BB29-77D85B346828}"/>
                </a:ext>
              </a:extLst>
            </p:cNvPr>
            <p:cNvSpPr txBox="1"/>
            <p:nvPr/>
          </p:nvSpPr>
          <p:spPr>
            <a:xfrm>
              <a:off x="7889629" y="5782689"/>
              <a:ext cx="574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500</a:t>
              </a:r>
              <a:endParaRPr lang="zh-TW" altLang="en-US" sz="2000" dirty="0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06FD449D-271E-41D0-BFF2-BD53605C9114}"/>
                </a:ext>
              </a:extLst>
            </p:cNvPr>
            <p:cNvSpPr txBox="1"/>
            <p:nvPr/>
          </p:nvSpPr>
          <p:spPr>
            <a:xfrm>
              <a:off x="4530395" y="5782689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1500</a:t>
              </a:r>
              <a:endParaRPr lang="zh-TW" altLang="en-US" sz="2000" dirty="0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CE34EFBA-4631-4EB2-B5A5-08A9204979C8}"/>
                </a:ext>
              </a:extLst>
            </p:cNvPr>
            <p:cNvSpPr txBox="1"/>
            <p:nvPr/>
          </p:nvSpPr>
          <p:spPr>
            <a:xfrm>
              <a:off x="3101646" y="6101978"/>
              <a:ext cx="270625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200" dirty="0"/>
                <a:t>Wavenumber (</a:t>
              </a:r>
              <a:r>
                <a:rPr lang="en-US" altLang="zh-TW" sz="2200" i="1" dirty="0"/>
                <a:t>ṽ</a:t>
              </a:r>
              <a:r>
                <a:rPr lang="en-US" altLang="zh-TW" sz="2200" dirty="0"/>
                <a:t>; cm</a:t>
              </a:r>
              <a:r>
                <a:rPr lang="en-US" altLang="zh-TW" sz="2200" baseline="30000" dirty="0"/>
                <a:t>-1</a:t>
              </a:r>
              <a:r>
                <a:rPr lang="en-US" altLang="zh-TW" sz="2200" dirty="0"/>
                <a:t>)</a:t>
              </a:r>
              <a:endParaRPr lang="zh-TW" altLang="en-US" sz="2200" dirty="0"/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30CD8226-66C3-4295-8704-C8A1B7A2038D}"/>
              </a:ext>
            </a:extLst>
          </p:cNvPr>
          <p:cNvGrpSpPr/>
          <p:nvPr/>
        </p:nvGrpSpPr>
        <p:grpSpPr>
          <a:xfrm>
            <a:off x="859966" y="1239131"/>
            <a:ext cx="7886702" cy="4318552"/>
            <a:chOff x="702952" y="1331497"/>
            <a:chExt cx="7886702" cy="4318552"/>
          </a:xfrm>
        </p:grpSpPr>
        <p:pic>
          <p:nvPicPr>
            <p:cNvPr id="5" name="Picture 1" descr="10p335_f14.jpg">
              <a:extLst>
                <a:ext uri="{FF2B5EF4-FFF2-40B4-BE49-F238E27FC236}">
                  <a16:creationId xmlns:a16="http://schemas.microsoft.com/office/drawing/2014/main" id="{401F8AC6-E92F-4958-89AA-9E5F2D423AF4}"/>
                </a:ext>
              </a:extLst>
            </p:cNvPr>
            <p:cNvPicPr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40" b="77653"/>
            <a:stretch/>
          </p:blipFill>
          <p:spPr bwMode="auto">
            <a:xfrm>
              <a:off x="702954" y="1331497"/>
              <a:ext cx="7886700" cy="1371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" descr="10p335_f14.jpg">
              <a:extLst>
                <a:ext uri="{FF2B5EF4-FFF2-40B4-BE49-F238E27FC236}">
                  <a16:creationId xmlns:a16="http://schemas.microsoft.com/office/drawing/2014/main" id="{D8068815-7752-403B-B14A-83709DE50D33}"/>
                </a:ext>
              </a:extLst>
            </p:cNvPr>
            <p:cNvPicPr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40" t="33804" b="41902"/>
            <a:stretch/>
          </p:blipFill>
          <p:spPr bwMode="auto">
            <a:xfrm>
              <a:off x="702954" y="2687718"/>
              <a:ext cx="7886700" cy="1490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" descr="10p335_f14.jpg">
              <a:extLst>
                <a:ext uri="{FF2B5EF4-FFF2-40B4-BE49-F238E27FC236}">
                  <a16:creationId xmlns:a16="http://schemas.microsoft.com/office/drawing/2014/main" id="{4CF2AA67-0415-402D-B3D0-559CB6C27F84}"/>
                </a:ext>
              </a:extLst>
            </p:cNvPr>
            <p:cNvPicPr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40" t="69667" b="6038"/>
            <a:stretch/>
          </p:blipFill>
          <p:spPr bwMode="auto">
            <a:xfrm>
              <a:off x="702952" y="4159069"/>
              <a:ext cx="7886701" cy="14909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" descr="10p335_f14.jpg">
              <a:extLst>
                <a:ext uri="{FF2B5EF4-FFF2-40B4-BE49-F238E27FC236}">
                  <a16:creationId xmlns:a16="http://schemas.microsoft.com/office/drawing/2014/main" id="{12450C1E-8E7C-47AB-899E-7B6D76CD8D5F}"/>
                </a:ext>
              </a:extLst>
            </p:cNvPr>
            <p:cNvPicPr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36" t="14251" r="44057" b="80060"/>
            <a:stretch/>
          </p:blipFill>
          <p:spPr bwMode="auto">
            <a:xfrm>
              <a:off x="5187301" y="2206101"/>
              <a:ext cx="1606609" cy="349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" descr="10p335_f14.jpg">
              <a:extLst>
                <a:ext uri="{FF2B5EF4-FFF2-40B4-BE49-F238E27FC236}">
                  <a16:creationId xmlns:a16="http://schemas.microsoft.com/office/drawing/2014/main" id="{BA7FAE9F-FF46-4F47-8729-9ED28612700A}"/>
                </a:ext>
              </a:extLst>
            </p:cNvPr>
            <p:cNvPicPr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50" t="44124" r="54730" b="43849"/>
            <a:stretch/>
          </p:blipFill>
          <p:spPr bwMode="auto">
            <a:xfrm>
              <a:off x="3426867" y="3321049"/>
              <a:ext cx="1145137" cy="738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1" descr="10p335_f14.jpg">
              <a:extLst>
                <a:ext uri="{FF2B5EF4-FFF2-40B4-BE49-F238E27FC236}">
                  <a16:creationId xmlns:a16="http://schemas.microsoft.com/office/drawing/2014/main" id="{C2F3AD75-70EB-452C-992D-64038A68016A}"/>
                </a:ext>
              </a:extLst>
            </p:cNvPr>
            <p:cNvPicPr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50" t="45883" r="54730" b="50114"/>
            <a:stretch/>
          </p:blipFill>
          <p:spPr bwMode="auto">
            <a:xfrm>
              <a:off x="998429" y="3428999"/>
              <a:ext cx="1145137" cy="2456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1" descr="10p335_f14.jpg">
              <a:extLst>
                <a:ext uri="{FF2B5EF4-FFF2-40B4-BE49-F238E27FC236}">
                  <a16:creationId xmlns:a16="http://schemas.microsoft.com/office/drawing/2014/main" id="{6D86C2C7-4149-4983-A4F4-208FF8F00FBD}"/>
                </a:ext>
              </a:extLst>
            </p:cNvPr>
            <p:cNvPicPr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50" t="53305" r="54730" b="43849"/>
            <a:stretch/>
          </p:blipFill>
          <p:spPr bwMode="auto">
            <a:xfrm>
              <a:off x="4774656" y="3884531"/>
              <a:ext cx="1606609" cy="174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1" descr="10p335_f14.jpg">
              <a:extLst>
                <a:ext uri="{FF2B5EF4-FFF2-40B4-BE49-F238E27FC236}">
                  <a16:creationId xmlns:a16="http://schemas.microsoft.com/office/drawing/2014/main" id="{A989AE7B-05FF-40F2-8200-3B261F28A07D}"/>
                </a:ext>
              </a:extLst>
            </p:cNvPr>
            <p:cNvPicPr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123" t="77877" r="23623" b="13212"/>
            <a:stretch/>
          </p:blipFill>
          <p:spPr bwMode="auto">
            <a:xfrm>
              <a:off x="3678640" y="4663014"/>
              <a:ext cx="982264" cy="546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1" descr="10p335_f14.jpg">
              <a:extLst>
                <a:ext uri="{FF2B5EF4-FFF2-40B4-BE49-F238E27FC236}">
                  <a16:creationId xmlns:a16="http://schemas.microsoft.com/office/drawing/2014/main" id="{27659645-BB1C-4C04-9A6D-40FFCA1E94FA}"/>
                </a:ext>
              </a:extLst>
            </p:cNvPr>
            <p:cNvPicPr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211" t="85750" r="30255" b="8051"/>
            <a:stretch/>
          </p:blipFill>
          <p:spPr bwMode="auto">
            <a:xfrm>
              <a:off x="965200" y="5146043"/>
              <a:ext cx="815716" cy="380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1" descr="10p335_f14.jpg">
              <a:extLst>
                <a:ext uri="{FF2B5EF4-FFF2-40B4-BE49-F238E27FC236}">
                  <a16:creationId xmlns:a16="http://schemas.microsoft.com/office/drawing/2014/main" id="{EF08F9BB-73E3-44E1-B72D-2367C4E034BF}"/>
                </a:ext>
              </a:extLst>
            </p:cNvPr>
            <p:cNvPicPr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537" t="86790" r="30255" b="8051"/>
            <a:stretch/>
          </p:blipFill>
          <p:spPr bwMode="auto">
            <a:xfrm>
              <a:off x="6174231" y="5209881"/>
              <a:ext cx="1332647" cy="3166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2AA1E9CF-6465-449F-B09B-72047ADFE2CE}"/>
              </a:ext>
            </a:extLst>
          </p:cNvPr>
          <p:cNvCxnSpPr/>
          <p:nvPr/>
        </p:nvCxnSpPr>
        <p:spPr>
          <a:xfrm flipV="1">
            <a:off x="2669305" y="1390433"/>
            <a:ext cx="0" cy="3993269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C31B404D-C0D9-4C71-8B33-BB2B99B9D9C1}"/>
              </a:ext>
            </a:extLst>
          </p:cNvPr>
          <p:cNvCxnSpPr/>
          <p:nvPr/>
        </p:nvCxnSpPr>
        <p:spPr>
          <a:xfrm flipV="1">
            <a:off x="5084614" y="1390433"/>
            <a:ext cx="0" cy="3993269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34899DC9-C969-4CCE-B677-BCCE368DBE1B}"/>
              </a:ext>
            </a:extLst>
          </p:cNvPr>
          <p:cNvSpPr/>
          <p:nvPr/>
        </p:nvSpPr>
        <p:spPr>
          <a:xfrm>
            <a:off x="3418249" y="3621218"/>
            <a:ext cx="1335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dirty="0">
                <a:solidFill>
                  <a:srgbClr val="0070C0"/>
                </a:solidFill>
                <a:latin typeface="Comic Sans MS" panose="030F0702030302020204" pitchFamily="66" charset="0"/>
                <a:ea typeface="微軟正黑體" pitchFamily="34" charset="-120"/>
              </a:rPr>
              <a:t>1640-1680</a:t>
            </a:r>
            <a:endParaRPr kumimoji="1" lang="zh-TW" altLang="en-US" dirty="0">
              <a:solidFill>
                <a:srgbClr val="0070C0"/>
              </a:solidFill>
              <a:latin typeface="Comic Sans MS" panose="030F0702030302020204" pitchFamily="66" charset="0"/>
              <a:ea typeface="微軟正黑體" pitchFamily="34" charset="-12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A3FBDEC-4C6E-41DE-BBAE-055CACEA2BDB}"/>
              </a:ext>
            </a:extLst>
          </p:cNvPr>
          <p:cNvSpPr/>
          <p:nvPr/>
        </p:nvSpPr>
        <p:spPr>
          <a:xfrm>
            <a:off x="4135281" y="3321105"/>
            <a:ext cx="5806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dirty="0">
                <a:solidFill>
                  <a:srgbClr val="0070C0"/>
                </a:solidFill>
                <a:latin typeface="Comic Sans MS" panose="030F0702030302020204" pitchFamily="66" charset="0"/>
                <a:ea typeface="微軟正黑體" pitchFamily="34" charset="-120"/>
              </a:rPr>
              <a:t>C=C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6613715-4C8C-4FC4-A232-FC3D31A23DD0}"/>
              </a:ext>
            </a:extLst>
          </p:cNvPr>
          <p:cNvSpPr/>
          <p:nvPr/>
        </p:nvSpPr>
        <p:spPr>
          <a:xfrm>
            <a:off x="3168555" y="4797038"/>
            <a:ext cx="1372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dirty="0">
                <a:solidFill>
                  <a:srgbClr val="0070C0"/>
                </a:solidFill>
                <a:latin typeface="Comic Sans MS" panose="030F0702030302020204" pitchFamily="66" charset="0"/>
                <a:ea typeface="微軟正黑體" pitchFamily="34" charset="-120"/>
              </a:rPr>
              <a:t>2100-2260</a:t>
            </a:r>
            <a:endParaRPr kumimoji="1" lang="zh-TW" altLang="en-US" dirty="0">
              <a:solidFill>
                <a:srgbClr val="0070C0"/>
              </a:solidFill>
              <a:latin typeface="Comic Sans MS" panose="030F0702030302020204" pitchFamily="66" charset="0"/>
              <a:ea typeface="微軟正黑體" pitchFamily="34" charset="-12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5041A49-69D0-40D6-85AC-4D1BCC073488}"/>
              </a:ext>
            </a:extLst>
          </p:cNvPr>
          <p:cNvSpPr/>
          <p:nvPr/>
        </p:nvSpPr>
        <p:spPr>
          <a:xfrm>
            <a:off x="3458644" y="5031663"/>
            <a:ext cx="694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dirty="0">
                <a:solidFill>
                  <a:srgbClr val="0070C0"/>
                </a:solidFill>
                <a:latin typeface="Comic Sans MS" panose="030F0702030302020204" pitchFamily="66" charset="0"/>
                <a:ea typeface="微軟正黑體" pitchFamily="34" charset="-120"/>
              </a:rPr>
              <a:t>C≡C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6986B7E-7212-4E3E-B45B-25516A8D36CD}"/>
              </a:ext>
            </a:extLst>
          </p:cNvPr>
          <p:cNvSpPr/>
          <p:nvPr/>
        </p:nvSpPr>
        <p:spPr>
          <a:xfrm>
            <a:off x="1066462" y="3621218"/>
            <a:ext cx="1372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3020-3100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432401D-9470-4A05-A3DC-48AD3561BE76}"/>
              </a:ext>
            </a:extLst>
          </p:cNvPr>
          <p:cNvSpPr/>
          <p:nvPr/>
        </p:nvSpPr>
        <p:spPr>
          <a:xfrm>
            <a:off x="1537755" y="3321105"/>
            <a:ext cx="715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=C-H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431C07B-A60E-4EF4-B0CE-F811F3E38025}"/>
              </a:ext>
            </a:extLst>
          </p:cNvPr>
          <p:cNvSpPr/>
          <p:nvPr/>
        </p:nvSpPr>
        <p:spPr>
          <a:xfrm>
            <a:off x="1231171" y="5041771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3300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5E822C4-326E-4517-A2BD-69E7154B11CE}"/>
              </a:ext>
            </a:extLst>
          </p:cNvPr>
          <p:cNvSpPr/>
          <p:nvPr/>
        </p:nvSpPr>
        <p:spPr>
          <a:xfrm>
            <a:off x="1151020" y="4761384"/>
            <a:ext cx="829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≡C-H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445CED1-AFA9-4736-9E75-648AF1512D3D}"/>
              </a:ext>
            </a:extLst>
          </p:cNvPr>
          <p:cNvSpPr txBox="1"/>
          <p:nvPr/>
        </p:nvSpPr>
        <p:spPr>
          <a:xfrm>
            <a:off x="6643360" y="2064077"/>
            <a:ext cx="1854995" cy="46166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/>
              <a:t>CH</a:t>
            </a:r>
            <a:r>
              <a:rPr lang="en-US" altLang="zh-TW" sz="2400" baseline="-25000" dirty="0"/>
              <a:t>3</a:t>
            </a:r>
            <a:r>
              <a:rPr lang="en-US" altLang="zh-TW" sz="2400" dirty="0"/>
              <a:t>(CH</a:t>
            </a:r>
            <a:r>
              <a:rPr lang="en-US" altLang="zh-TW" sz="2400" baseline="-25000" dirty="0"/>
              <a:t>2</a:t>
            </a:r>
            <a:r>
              <a:rPr lang="en-US" altLang="zh-TW" sz="2400" dirty="0"/>
              <a:t>)</a:t>
            </a:r>
            <a:r>
              <a:rPr lang="en-US" altLang="zh-TW" sz="2400" baseline="-25000" dirty="0"/>
              <a:t>4</a:t>
            </a:r>
            <a:r>
              <a:rPr lang="en-US" altLang="zh-TW" sz="2400" dirty="0"/>
              <a:t>CH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378D35B-6E30-442D-92A4-F10DA80A67DC}"/>
              </a:ext>
            </a:extLst>
          </p:cNvPr>
          <p:cNvSpPr/>
          <p:nvPr/>
        </p:nvSpPr>
        <p:spPr>
          <a:xfrm>
            <a:off x="6963960" y="1825320"/>
            <a:ext cx="1213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An alkane</a:t>
            </a:r>
            <a:endParaRPr kumimoji="1" lang="zh-TW" altLang="en-US" dirty="0">
              <a:solidFill>
                <a:srgbClr val="C00000"/>
              </a:solidFill>
              <a:latin typeface="Comic Sans MS" panose="030F0702030302020204" pitchFamily="66" charset="0"/>
              <a:ea typeface="微軟正黑體" pitchFamily="34" charset="-12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0F6F4027-82A3-4212-98AC-B65DFCF90F6A}"/>
              </a:ext>
            </a:extLst>
          </p:cNvPr>
          <p:cNvSpPr txBox="1"/>
          <p:nvPr/>
        </p:nvSpPr>
        <p:spPr>
          <a:xfrm>
            <a:off x="6388482" y="3509110"/>
            <a:ext cx="2364751" cy="46166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/>
              <a:t>CH</a:t>
            </a:r>
            <a:r>
              <a:rPr lang="en-US" altLang="zh-TW" sz="2400" baseline="-25000" dirty="0"/>
              <a:t>3</a:t>
            </a:r>
            <a:r>
              <a:rPr lang="en-US" altLang="zh-TW" sz="2400" dirty="0"/>
              <a:t>(CH</a:t>
            </a:r>
            <a:r>
              <a:rPr lang="en-US" altLang="zh-TW" sz="2400" baseline="-25000" dirty="0"/>
              <a:t>2</a:t>
            </a:r>
            <a:r>
              <a:rPr lang="en-US" altLang="zh-TW" sz="2400" dirty="0"/>
              <a:t>)</a:t>
            </a:r>
            <a:r>
              <a:rPr lang="en-US" altLang="zh-TW" sz="2400" baseline="-25000" dirty="0"/>
              <a:t>3</a:t>
            </a:r>
            <a:r>
              <a:rPr lang="en-US" altLang="zh-TW" sz="2400" dirty="0"/>
              <a:t>CH=CH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40B9354-620B-4661-8FF6-B4046F1579A7}"/>
              </a:ext>
            </a:extLst>
          </p:cNvPr>
          <p:cNvSpPr/>
          <p:nvPr/>
        </p:nvSpPr>
        <p:spPr>
          <a:xfrm>
            <a:off x="6963960" y="3270353"/>
            <a:ext cx="1213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An alkene</a:t>
            </a:r>
            <a:endParaRPr kumimoji="1" lang="zh-TW" altLang="en-US" dirty="0">
              <a:solidFill>
                <a:srgbClr val="C00000"/>
              </a:solidFill>
              <a:latin typeface="Comic Sans MS" panose="030F0702030302020204" pitchFamily="66" charset="0"/>
              <a:ea typeface="微軟正黑體" pitchFamily="34" charset="-12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502D1FBF-194F-474B-8318-A63977E44B5C}"/>
              </a:ext>
            </a:extLst>
          </p:cNvPr>
          <p:cNvSpPr txBox="1"/>
          <p:nvPr/>
        </p:nvSpPr>
        <p:spPr>
          <a:xfrm>
            <a:off x="6536760" y="5000029"/>
            <a:ext cx="2068194" cy="46166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/>
              <a:t>CH</a:t>
            </a:r>
            <a:r>
              <a:rPr lang="en-US" altLang="zh-TW" sz="2400" baseline="-25000" dirty="0"/>
              <a:t>3</a:t>
            </a:r>
            <a:r>
              <a:rPr lang="en-US" altLang="zh-TW" sz="2400" dirty="0"/>
              <a:t>(CH</a:t>
            </a:r>
            <a:r>
              <a:rPr lang="en-US" altLang="zh-TW" sz="2400" baseline="-25000" dirty="0"/>
              <a:t>2</a:t>
            </a:r>
            <a:r>
              <a:rPr lang="en-US" altLang="zh-TW" sz="2400" dirty="0"/>
              <a:t>)</a:t>
            </a:r>
            <a:r>
              <a:rPr lang="en-US" altLang="zh-TW" sz="2400" baseline="-25000" dirty="0"/>
              <a:t>3</a:t>
            </a:r>
            <a:r>
              <a:rPr lang="en-US" altLang="zh-TW" sz="2400" dirty="0"/>
              <a:t>C≡CH</a:t>
            </a:r>
            <a:endParaRPr lang="zh-TW" altLang="en-US" sz="2400" baseline="-250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1D7799D6-1AD2-44B1-BB20-7EF6BCC05703}"/>
              </a:ext>
            </a:extLst>
          </p:cNvPr>
          <p:cNvSpPr/>
          <p:nvPr/>
        </p:nvSpPr>
        <p:spPr>
          <a:xfrm>
            <a:off x="6963960" y="4761272"/>
            <a:ext cx="1213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An alkyne</a:t>
            </a:r>
            <a:endParaRPr kumimoji="1" lang="zh-TW" altLang="en-US" dirty="0">
              <a:solidFill>
                <a:srgbClr val="C00000"/>
              </a:solidFill>
              <a:latin typeface="Comic Sans MS" panose="030F0702030302020204" pitchFamily="66" charset="0"/>
              <a:ea typeface="微軟正黑體" pitchFamily="34" charset="-12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C012CA47-5F7A-4203-ABC9-E7A791E7EAC0}"/>
              </a:ext>
            </a:extLst>
          </p:cNvPr>
          <p:cNvSpPr txBox="1"/>
          <p:nvPr/>
        </p:nvSpPr>
        <p:spPr>
          <a:xfrm>
            <a:off x="2135246" y="2366601"/>
            <a:ext cx="588623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rgbClr val="C00000"/>
                </a:solidFill>
                <a:sym typeface="Wingdings" panose="05000000000000000000" pitchFamily="2" charset="2"/>
              </a:rPr>
              <a:t></a:t>
            </a:r>
            <a:endParaRPr lang="zh-TW" altLang="en-US" sz="4000" b="1" dirty="0">
              <a:solidFill>
                <a:srgbClr val="C00000"/>
              </a:solidFill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7F854A19-AE96-40DB-B181-429F2A9E228D}"/>
              </a:ext>
            </a:extLst>
          </p:cNvPr>
          <p:cNvSpPr txBox="1"/>
          <p:nvPr/>
        </p:nvSpPr>
        <p:spPr>
          <a:xfrm>
            <a:off x="4566219" y="2348604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rgbClr val="0070C0"/>
                </a:solidFill>
                <a:sym typeface="Wingdings" panose="05000000000000000000" pitchFamily="2" charset="2"/>
              </a:rPr>
              <a:t></a:t>
            </a:r>
            <a:endParaRPr lang="zh-TW" altLang="en-US" sz="4000" b="1" dirty="0">
              <a:solidFill>
                <a:srgbClr val="0070C0"/>
              </a:solidFill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5699A705-F247-4109-9B5A-F9A9E1A98F98}"/>
              </a:ext>
            </a:extLst>
          </p:cNvPr>
          <p:cNvSpPr txBox="1"/>
          <p:nvPr/>
        </p:nvSpPr>
        <p:spPr>
          <a:xfrm>
            <a:off x="3553400" y="3758717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rgbClr val="0070C0"/>
                </a:solidFill>
                <a:sym typeface="Wingdings" panose="05000000000000000000" pitchFamily="2" charset="2"/>
              </a:rPr>
              <a:t></a:t>
            </a:r>
            <a:endParaRPr lang="zh-TW" altLang="en-US" sz="4000" b="1" dirty="0">
              <a:solidFill>
                <a:srgbClr val="0070C0"/>
              </a:solidFill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35D86B9E-0673-4B2F-B765-780953DA8F60}"/>
              </a:ext>
            </a:extLst>
          </p:cNvPr>
          <p:cNvSpPr txBox="1"/>
          <p:nvPr/>
        </p:nvSpPr>
        <p:spPr>
          <a:xfrm>
            <a:off x="1770033" y="3784923"/>
            <a:ext cx="588623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rgbClr val="C00000"/>
                </a:solidFill>
                <a:sym typeface="Wingdings" panose="05000000000000000000" pitchFamily="2" charset="2"/>
              </a:rPr>
              <a:t></a:t>
            </a:r>
            <a:endParaRPr lang="zh-TW" altLang="en-US" sz="4000" b="1" dirty="0">
              <a:solidFill>
                <a:srgbClr val="C00000"/>
              </a:solidFill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763C1762-0479-4E99-B58C-DFBCD3E408E2}"/>
              </a:ext>
            </a:extLst>
          </p:cNvPr>
          <p:cNvGrpSpPr/>
          <p:nvPr/>
        </p:nvGrpSpPr>
        <p:grpSpPr>
          <a:xfrm>
            <a:off x="179281" y="1376395"/>
            <a:ext cx="816036" cy="4277442"/>
            <a:chOff x="179281" y="1376395"/>
            <a:chExt cx="816036" cy="4277442"/>
          </a:xfrm>
        </p:grpSpPr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2C17F42F-F224-4CE2-8DA2-CFB8D3874155}"/>
                </a:ext>
              </a:extLst>
            </p:cNvPr>
            <p:cNvSpPr txBox="1"/>
            <p:nvPr/>
          </p:nvSpPr>
          <p:spPr>
            <a:xfrm rot="16200000">
              <a:off x="-648775" y="3342482"/>
              <a:ext cx="2056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000" dirty="0"/>
                <a:t>Transmittance (%)</a:t>
              </a:r>
              <a:endParaRPr lang="zh-TW" altLang="en-US" sz="2000" dirty="0"/>
            </a:p>
          </p:txBody>
        </p: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F0EF93D5-3AE1-4FF7-B15C-BB3770D924E7}"/>
                </a:ext>
              </a:extLst>
            </p:cNvPr>
            <p:cNvSpPr txBox="1"/>
            <p:nvPr/>
          </p:nvSpPr>
          <p:spPr>
            <a:xfrm>
              <a:off x="576613" y="137639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80</a:t>
              </a:r>
              <a:endParaRPr lang="zh-TW" altLang="en-US" dirty="0"/>
            </a:p>
          </p:txBody>
        </p:sp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3BB3E668-10CE-42B0-A68A-D48B3DB10FEB}"/>
                </a:ext>
              </a:extLst>
            </p:cNvPr>
            <p:cNvSpPr txBox="1"/>
            <p:nvPr/>
          </p:nvSpPr>
          <p:spPr>
            <a:xfrm>
              <a:off x="576613" y="186573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40</a:t>
              </a:r>
              <a:endParaRPr lang="zh-TW" altLang="en-US" dirty="0"/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FF727BE1-16E9-4E12-A3B9-846D365F8758}"/>
                </a:ext>
              </a:extLst>
            </p:cNvPr>
            <p:cNvSpPr txBox="1"/>
            <p:nvPr/>
          </p:nvSpPr>
          <p:spPr>
            <a:xfrm>
              <a:off x="693632" y="2373535"/>
              <a:ext cx="301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0</a:t>
              </a:r>
              <a:endParaRPr lang="zh-TW" altLang="en-US" dirty="0"/>
            </a:p>
          </p:txBody>
        </p: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2B89F295-424B-4E65-A2D2-D611444057D2}"/>
                </a:ext>
              </a:extLst>
            </p:cNvPr>
            <p:cNvSpPr txBox="1"/>
            <p:nvPr/>
          </p:nvSpPr>
          <p:spPr>
            <a:xfrm>
              <a:off x="563698" y="283188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80</a:t>
              </a:r>
              <a:endParaRPr lang="zh-TW" altLang="en-US" dirty="0"/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BD7CB92B-4DB3-46C9-893B-026DB1A365B9}"/>
                </a:ext>
              </a:extLst>
            </p:cNvPr>
            <p:cNvSpPr txBox="1"/>
            <p:nvPr/>
          </p:nvSpPr>
          <p:spPr>
            <a:xfrm>
              <a:off x="563698" y="332121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40</a:t>
              </a:r>
              <a:endParaRPr lang="zh-TW" altLang="en-US" dirty="0"/>
            </a:p>
          </p:txBody>
        </p: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DD97F363-D6B1-4794-BF46-04AB188AB562}"/>
                </a:ext>
              </a:extLst>
            </p:cNvPr>
            <p:cNvSpPr txBox="1"/>
            <p:nvPr/>
          </p:nvSpPr>
          <p:spPr>
            <a:xfrm>
              <a:off x="680717" y="3829020"/>
              <a:ext cx="301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0</a:t>
              </a:r>
              <a:endParaRPr lang="zh-TW" altLang="en-US" dirty="0"/>
            </a:p>
          </p:txBody>
        </p: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A39BF14D-36A0-44CF-84B9-22BD17BEB90F}"/>
                </a:ext>
              </a:extLst>
            </p:cNvPr>
            <p:cNvSpPr txBox="1"/>
            <p:nvPr/>
          </p:nvSpPr>
          <p:spPr>
            <a:xfrm>
              <a:off x="550783" y="428736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80</a:t>
              </a:r>
              <a:endParaRPr lang="zh-TW" altLang="en-US" dirty="0"/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990905E6-3A1C-45F0-B42A-957B95FF97CF}"/>
                </a:ext>
              </a:extLst>
            </p:cNvPr>
            <p:cNvSpPr txBox="1"/>
            <p:nvPr/>
          </p:nvSpPr>
          <p:spPr>
            <a:xfrm>
              <a:off x="550783" y="477670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40</a:t>
              </a:r>
              <a:endParaRPr lang="zh-TW" altLang="en-US" dirty="0"/>
            </a:p>
          </p:txBody>
        </p:sp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FBD4F147-16E0-40F9-AE8A-2823D098C354}"/>
                </a:ext>
              </a:extLst>
            </p:cNvPr>
            <p:cNvSpPr txBox="1"/>
            <p:nvPr/>
          </p:nvSpPr>
          <p:spPr>
            <a:xfrm>
              <a:off x="667802" y="5284505"/>
              <a:ext cx="301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0</a:t>
              </a:r>
              <a:endParaRPr lang="zh-TW" altLang="en-US" dirty="0"/>
            </a:p>
          </p:txBody>
        </p:sp>
      </p:grp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99313BCA-9C04-4AF8-9DF6-25400A47BAEB}"/>
              </a:ext>
            </a:extLst>
          </p:cNvPr>
          <p:cNvSpPr txBox="1"/>
          <p:nvPr/>
        </p:nvSpPr>
        <p:spPr>
          <a:xfrm>
            <a:off x="2374993" y="983602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rgbClr val="C00000"/>
                </a:solidFill>
                <a:sym typeface="Wingdings" panose="05000000000000000000" pitchFamily="2" charset="2"/>
              </a:rPr>
              <a:t></a:t>
            </a:r>
            <a:endParaRPr lang="zh-TW" altLang="en-US" sz="4000" b="1" dirty="0">
              <a:solidFill>
                <a:srgbClr val="C00000"/>
              </a:solidFill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9B73A27C-EE2B-4552-97F1-D54E1B73CED5}"/>
              </a:ext>
            </a:extLst>
          </p:cNvPr>
          <p:cNvSpPr/>
          <p:nvPr/>
        </p:nvSpPr>
        <p:spPr>
          <a:xfrm>
            <a:off x="1143717" y="1676508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2850-2960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673957B8-2A16-481E-A543-198C1568B868}"/>
              </a:ext>
            </a:extLst>
          </p:cNvPr>
          <p:cNvSpPr/>
          <p:nvPr/>
        </p:nvSpPr>
        <p:spPr>
          <a:xfrm>
            <a:off x="1633444" y="1376395"/>
            <a:ext cx="715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-C-H</a:t>
            </a:r>
          </a:p>
        </p:txBody>
      </p:sp>
    </p:spTree>
    <p:extLst>
      <p:ext uri="{BB962C8B-B14F-4D97-AF65-F5344CB8AC3E}">
        <p14:creationId xmlns:p14="http://schemas.microsoft.com/office/powerpoint/2010/main" val="253182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59" grpId="0"/>
      <p:bldP spid="60" grpId="0"/>
      <p:bldP spid="6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E0E83D-8FE5-4FC4-A817-634358F73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11</a:t>
            </a:fld>
            <a:endParaRPr lang="zh-TW" altLang="en-US"/>
          </a:p>
        </p:txBody>
      </p: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22B24B93-9356-4F0C-BFC4-2D7101A7C1B5}"/>
              </a:ext>
            </a:extLst>
          </p:cNvPr>
          <p:cNvGrpSpPr/>
          <p:nvPr/>
        </p:nvGrpSpPr>
        <p:grpSpPr>
          <a:xfrm>
            <a:off x="455029" y="3084944"/>
            <a:ext cx="7910374" cy="400110"/>
            <a:chOff x="798712" y="5254958"/>
            <a:chExt cx="7910374" cy="400110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6318273C-52CB-46E7-872B-6BE1DCFE3D78}"/>
                </a:ext>
              </a:extLst>
            </p:cNvPr>
            <p:cNvSpPr txBox="1"/>
            <p:nvPr/>
          </p:nvSpPr>
          <p:spPr>
            <a:xfrm>
              <a:off x="798712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4000</a:t>
              </a:r>
              <a:endParaRPr lang="zh-TW" altLang="en-US" sz="2000" dirty="0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564590E8-B071-4DAA-B22A-E5653169AFC5}"/>
                </a:ext>
              </a:extLst>
            </p:cNvPr>
            <p:cNvSpPr txBox="1"/>
            <p:nvPr/>
          </p:nvSpPr>
          <p:spPr>
            <a:xfrm>
              <a:off x="1478081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3500</a:t>
              </a:r>
              <a:endParaRPr lang="zh-TW" altLang="en-US" sz="2000" dirty="0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854F1E53-9327-4B14-B60D-4E1236D78579}"/>
                </a:ext>
              </a:extLst>
            </p:cNvPr>
            <p:cNvSpPr txBox="1"/>
            <p:nvPr/>
          </p:nvSpPr>
          <p:spPr>
            <a:xfrm>
              <a:off x="2863467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2500</a:t>
              </a:r>
              <a:endParaRPr lang="zh-TW" altLang="en-US" sz="2000" dirty="0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5F6D29DB-D428-47CD-8D63-408831F3EEA3}"/>
                </a:ext>
              </a:extLst>
            </p:cNvPr>
            <p:cNvSpPr txBox="1"/>
            <p:nvPr/>
          </p:nvSpPr>
          <p:spPr>
            <a:xfrm>
              <a:off x="2157450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3000</a:t>
              </a:r>
              <a:endParaRPr lang="zh-TW" altLang="en-US" sz="2000" dirty="0"/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3EF8D3E5-2260-4279-BB11-65FA12D01220}"/>
                </a:ext>
              </a:extLst>
            </p:cNvPr>
            <p:cNvSpPr txBox="1"/>
            <p:nvPr/>
          </p:nvSpPr>
          <p:spPr>
            <a:xfrm>
              <a:off x="3687606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2000</a:t>
              </a:r>
              <a:endParaRPr lang="zh-TW" altLang="en-US" sz="2000" dirty="0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BA8A0262-5151-4EFA-9A00-736CE3B4C04F}"/>
                </a:ext>
              </a:extLst>
            </p:cNvPr>
            <p:cNvSpPr txBox="1"/>
            <p:nvPr/>
          </p:nvSpPr>
          <p:spPr>
            <a:xfrm>
              <a:off x="5812410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1000</a:t>
              </a:r>
              <a:endParaRPr lang="zh-TW" altLang="en-US" sz="2000" dirty="0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387645AA-B645-4BE4-8D0B-0985739BA0CF}"/>
                </a:ext>
              </a:extLst>
            </p:cNvPr>
            <p:cNvSpPr txBox="1"/>
            <p:nvPr/>
          </p:nvSpPr>
          <p:spPr>
            <a:xfrm>
              <a:off x="8134890" y="5254958"/>
              <a:ext cx="574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500</a:t>
              </a:r>
              <a:endParaRPr lang="zh-TW" altLang="en-US" sz="2000" dirty="0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B4F60BB9-4788-4F02-86F5-144FCC42DB3B}"/>
                </a:ext>
              </a:extLst>
            </p:cNvPr>
            <p:cNvSpPr txBox="1"/>
            <p:nvPr/>
          </p:nvSpPr>
          <p:spPr>
            <a:xfrm>
              <a:off x="4775656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1500</a:t>
              </a:r>
              <a:endParaRPr lang="zh-TW" altLang="en-US" sz="2000" dirty="0"/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101B037D-25BC-4222-8F2F-A6AD832739C8}"/>
              </a:ext>
            </a:extLst>
          </p:cNvPr>
          <p:cNvGrpSpPr/>
          <p:nvPr/>
        </p:nvGrpSpPr>
        <p:grpSpPr>
          <a:xfrm>
            <a:off x="560752" y="1413378"/>
            <a:ext cx="7804651" cy="1749374"/>
            <a:chOff x="904435" y="3056168"/>
            <a:chExt cx="7804651" cy="1749374"/>
          </a:xfrm>
        </p:grpSpPr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8C06F011-C72B-4B5B-851D-E5E1AD6122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02" t="-5897" b="20222"/>
            <a:stretch/>
          </p:blipFill>
          <p:spPr>
            <a:xfrm>
              <a:off x="1066575" y="3056168"/>
              <a:ext cx="7642511" cy="1749374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4D22750-23A9-4B12-AB3B-0F9F3E567A26}"/>
                </a:ext>
              </a:extLst>
            </p:cNvPr>
            <p:cNvSpPr/>
            <p:nvPr/>
          </p:nvSpPr>
          <p:spPr>
            <a:xfrm>
              <a:off x="904435" y="3071931"/>
              <a:ext cx="254832" cy="17336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392498F0-4AD2-4BDF-A110-610805E2B17F}"/>
              </a:ext>
            </a:extLst>
          </p:cNvPr>
          <p:cNvSpPr/>
          <p:nvPr/>
        </p:nvSpPr>
        <p:spPr>
          <a:xfrm rot="16200000">
            <a:off x="2194019" y="2320852"/>
            <a:ext cx="609462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 dirty="0"/>
              <a:t>C−H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2C6B9FA-C3A8-46A5-B25F-E8D4D52FE864}"/>
              </a:ext>
            </a:extLst>
          </p:cNvPr>
          <p:cNvSpPr/>
          <p:nvPr/>
        </p:nvSpPr>
        <p:spPr>
          <a:xfrm rot="16200000">
            <a:off x="1857208" y="2506232"/>
            <a:ext cx="737701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 dirty="0"/>
              <a:t>=C−H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B7F91E2-3D5D-4A32-BA0F-64448FC03FFD}"/>
              </a:ext>
            </a:extLst>
          </p:cNvPr>
          <p:cNvSpPr/>
          <p:nvPr/>
        </p:nvSpPr>
        <p:spPr>
          <a:xfrm rot="16200000">
            <a:off x="1257636" y="2416840"/>
            <a:ext cx="737701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 dirty="0"/>
              <a:t>≡C−H</a:t>
            </a:r>
          </a:p>
        </p:txBody>
      </p:sp>
      <p:sp>
        <p:nvSpPr>
          <p:cNvPr id="39" name="等腰三角形 38">
            <a:extLst>
              <a:ext uri="{FF2B5EF4-FFF2-40B4-BE49-F238E27FC236}">
                <a16:creationId xmlns:a16="http://schemas.microsoft.com/office/drawing/2014/main" id="{B07AFF56-5879-4C62-B47E-1662427152A1}"/>
              </a:ext>
            </a:extLst>
          </p:cNvPr>
          <p:cNvSpPr/>
          <p:nvPr/>
        </p:nvSpPr>
        <p:spPr>
          <a:xfrm flipV="1">
            <a:off x="2268953" y="1605777"/>
            <a:ext cx="156297" cy="853331"/>
          </a:xfrm>
          <a:prstGeom prst="triangle">
            <a:avLst>
              <a:gd name="adj" fmla="val 50000"/>
            </a:avLst>
          </a:prstGeom>
          <a:solidFill>
            <a:srgbClr val="FF9B9B">
              <a:alpha val="54118"/>
            </a:srgb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等腰三角形 39">
            <a:extLst>
              <a:ext uri="{FF2B5EF4-FFF2-40B4-BE49-F238E27FC236}">
                <a16:creationId xmlns:a16="http://schemas.microsoft.com/office/drawing/2014/main" id="{4061335D-764D-4FB1-B155-0D045B3F4B35}"/>
              </a:ext>
            </a:extLst>
          </p:cNvPr>
          <p:cNvSpPr/>
          <p:nvPr/>
        </p:nvSpPr>
        <p:spPr>
          <a:xfrm flipV="1">
            <a:off x="2106452" y="1605777"/>
            <a:ext cx="123939" cy="853329"/>
          </a:xfrm>
          <a:prstGeom prst="triangle">
            <a:avLst/>
          </a:prstGeom>
          <a:solidFill>
            <a:srgbClr val="FF9B9B">
              <a:alpha val="54118"/>
            </a:srgb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等腰三角形 40">
            <a:extLst>
              <a:ext uri="{FF2B5EF4-FFF2-40B4-BE49-F238E27FC236}">
                <a16:creationId xmlns:a16="http://schemas.microsoft.com/office/drawing/2014/main" id="{AB1ACC64-8AFF-4CAD-9E9B-3D3ABB79A15C}"/>
              </a:ext>
            </a:extLst>
          </p:cNvPr>
          <p:cNvSpPr/>
          <p:nvPr/>
        </p:nvSpPr>
        <p:spPr>
          <a:xfrm flipV="1">
            <a:off x="1751597" y="1605777"/>
            <a:ext cx="123939" cy="1600051"/>
          </a:xfrm>
          <a:prstGeom prst="triangle">
            <a:avLst>
              <a:gd name="adj" fmla="val 42127"/>
            </a:avLst>
          </a:prstGeom>
          <a:solidFill>
            <a:srgbClr val="FF9B9B">
              <a:alpha val="54118"/>
            </a:srgb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等腰三角形 41">
            <a:extLst>
              <a:ext uri="{FF2B5EF4-FFF2-40B4-BE49-F238E27FC236}">
                <a16:creationId xmlns:a16="http://schemas.microsoft.com/office/drawing/2014/main" id="{EE2EAF14-784B-45B1-AA4B-EA0F2E65ED15}"/>
              </a:ext>
            </a:extLst>
          </p:cNvPr>
          <p:cNvSpPr/>
          <p:nvPr/>
        </p:nvSpPr>
        <p:spPr>
          <a:xfrm flipV="1">
            <a:off x="3449607" y="1605777"/>
            <a:ext cx="65992" cy="1104367"/>
          </a:xfrm>
          <a:prstGeom prst="triangle">
            <a:avLst>
              <a:gd name="adj" fmla="val 50000"/>
            </a:avLst>
          </a:prstGeom>
          <a:solidFill>
            <a:srgbClr val="00B0F0">
              <a:alpha val="47000"/>
            </a:srgb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73F74EB-5B58-4BCE-968D-CAFD83B16AF8}"/>
              </a:ext>
            </a:extLst>
          </p:cNvPr>
          <p:cNvSpPr/>
          <p:nvPr/>
        </p:nvSpPr>
        <p:spPr>
          <a:xfrm rot="16200000">
            <a:off x="3034456" y="2356131"/>
            <a:ext cx="585417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 dirty="0"/>
              <a:t>C≡C</a:t>
            </a:r>
          </a:p>
        </p:txBody>
      </p:sp>
      <p:sp>
        <p:nvSpPr>
          <p:cNvPr id="44" name="等腰三角形 43">
            <a:extLst>
              <a:ext uri="{FF2B5EF4-FFF2-40B4-BE49-F238E27FC236}">
                <a16:creationId xmlns:a16="http://schemas.microsoft.com/office/drawing/2014/main" id="{31356F8C-C1EA-4019-83D2-FCE65B47DA68}"/>
              </a:ext>
            </a:extLst>
          </p:cNvPr>
          <p:cNvSpPr>
            <a:spLocks noChangeAspect="1"/>
          </p:cNvSpPr>
          <p:nvPr/>
        </p:nvSpPr>
        <p:spPr>
          <a:xfrm flipV="1">
            <a:off x="2090439" y="1605777"/>
            <a:ext cx="78086" cy="537597"/>
          </a:xfrm>
          <a:prstGeom prst="triangle">
            <a:avLst/>
          </a:prstGeom>
          <a:solidFill>
            <a:srgbClr val="00B050">
              <a:alpha val="54118"/>
            </a:srgb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等腰三角形 48">
            <a:extLst>
              <a:ext uri="{FF2B5EF4-FFF2-40B4-BE49-F238E27FC236}">
                <a16:creationId xmlns:a16="http://schemas.microsoft.com/office/drawing/2014/main" id="{46076CD8-4851-40F8-B7DF-E3EF4030504A}"/>
              </a:ext>
            </a:extLst>
          </p:cNvPr>
          <p:cNvSpPr/>
          <p:nvPr/>
        </p:nvSpPr>
        <p:spPr>
          <a:xfrm flipV="1">
            <a:off x="4474113" y="1605777"/>
            <a:ext cx="123939" cy="853331"/>
          </a:xfrm>
          <a:prstGeom prst="triangle">
            <a:avLst>
              <a:gd name="adj" fmla="val 50000"/>
            </a:avLst>
          </a:prstGeom>
          <a:solidFill>
            <a:srgbClr val="00B050">
              <a:alpha val="54118"/>
            </a:srgb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等腰三角形 49">
            <a:extLst>
              <a:ext uri="{FF2B5EF4-FFF2-40B4-BE49-F238E27FC236}">
                <a16:creationId xmlns:a16="http://schemas.microsoft.com/office/drawing/2014/main" id="{F2BB5909-62A2-40F6-A9FF-2ECFB1239073}"/>
              </a:ext>
            </a:extLst>
          </p:cNvPr>
          <p:cNvSpPr/>
          <p:nvPr/>
        </p:nvSpPr>
        <p:spPr>
          <a:xfrm flipV="1">
            <a:off x="4781612" y="1605777"/>
            <a:ext cx="123939" cy="853331"/>
          </a:xfrm>
          <a:prstGeom prst="triangle">
            <a:avLst>
              <a:gd name="adj" fmla="val 50000"/>
            </a:avLst>
          </a:prstGeom>
          <a:solidFill>
            <a:srgbClr val="00B050">
              <a:alpha val="54118"/>
            </a:srgb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B3CAF83-79F3-4B60-9063-E358CC60D521}"/>
              </a:ext>
            </a:extLst>
          </p:cNvPr>
          <p:cNvSpPr/>
          <p:nvPr/>
        </p:nvSpPr>
        <p:spPr>
          <a:xfrm rot="16200000">
            <a:off x="4617176" y="2225441"/>
            <a:ext cx="944446" cy="5909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l-GR" altLang="zh-TW" dirty="0"/>
              <a:t>Φ</a:t>
            </a:r>
            <a:r>
              <a:rPr lang="en-US" altLang="zh-TW" dirty="0"/>
              <a:t> </a:t>
            </a:r>
            <a:r>
              <a:rPr lang="en-US" altLang="zh-TW" sz="2000" dirty="0"/>
              <a:t>Ring bonds</a:t>
            </a:r>
          </a:p>
        </p:txBody>
      </p:sp>
      <p:sp>
        <p:nvSpPr>
          <p:cNvPr id="53" name="等腰三角形 52">
            <a:extLst>
              <a:ext uri="{FF2B5EF4-FFF2-40B4-BE49-F238E27FC236}">
                <a16:creationId xmlns:a16="http://schemas.microsoft.com/office/drawing/2014/main" id="{344399C1-2D89-460F-8CBA-4CE3FD4379FA}"/>
              </a:ext>
            </a:extLst>
          </p:cNvPr>
          <p:cNvSpPr/>
          <p:nvPr/>
        </p:nvSpPr>
        <p:spPr>
          <a:xfrm flipV="1">
            <a:off x="4388262" y="1605777"/>
            <a:ext cx="123939" cy="853331"/>
          </a:xfrm>
          <a:prstGeom prst="triangle">
            <a:avLst>
              <a:gd name="adj" fmla="val 50000"/>
            </a:avLst>
          </a:prstGeom>
          <a:solidFill>
            <a:srgbClr val="00B0F0">
              <a:alpha val="47000"/>
            </a:srgb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4BAACC78-D2F2-4531-B29C-7B5EE04AAA62}"/>
              </a:ext>
            </a:extLst>
          </p:cNvPr>
          <p:cNvSpPr/>
          <p:nvPr/>
        </p:nvSpPr>
        <p:spPr>
          <a:xfrm rot="16200000">
            <a:off x="4007560" y="2104750"/>
            <a:ext cx="585417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 dirty="0"/>
              <a:t>C=C</a:t>
            </a:r>
          </a:p>
        </p:txBody>
      </p:sp>
      <p:sp>
        <p:nvSpPr>
          <p:cNvPr id="3" name="右大括弧 2">
            <a:extLst>
              <a:ext uri="{FF2B5EF4-FFF2-40B4-BE49-F238E27FC236}">
                <a16:creationId xmlns:a16="http://schemas.microsoft.com/office/drawing/2014/main" id="{05EF162A-7B86-42AD-9170-85B17A893DB4}"/>
              </a:ext>
            </a:extLst>
          </p:cNvPr>
          <p:cNvSpPr>
            <a:spLocks noChangeAspect="1"/>
          </p:cNvSpPr>
          <p:nvPr/>
        </p:nvSpPr>
        <p:spPr>
          <a:xfrm rot="5400000">
            <a:off x="4620569" y="2052844"/>
            <a:ext cx="118317" cy="279543"/>
          </a:xfrm>
          <a:prstGeom prst="rightBrace">
            <a:avLst>
              <a:gd name="adj1" fmla="val 59067"/>
              <a:gd name="adj2" fmla="val 50000"/>
            </a:avLst>
          </a:prstGeom>
          <a:ln w="19050">
            <a:solidFill>
              <a:srgbClr val="00B05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8" name="Group 42">
            <a:extLst>
              <a:ext uri="{FF2B5EF4-FFF2-40B4-BE49-F238E27FC236}">
                <a16:creationId xmlns:a16="http://schemas.microsoft.com/office/drawing/2014/main" id="{D7900AAB-5E3B-4A45-AE5B-7F45C6FBBE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170092"/>
              </p:ext>
            </p:extLst>
          </p:nvPr>
        </p:nvGraphicFramePr>
        <p:xfrm>
          <a:off x="649740" y="3641690"/>
          <a:ext cx="7812000" cy="219456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1104580571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163792476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525944511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1497055594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108849044"/>
                    </a:ext>
                  </a:extLst>
                </a:gridCol>
              </a:tblGrid>
              <a:tr h="5528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Bond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Class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Frequency, cm</a:t>
                      </a:r>
                      <a:r>
                        <a:rPr kumimoji="1" lang="en-US" altLang="zh-TW" sz="2000" u="none" strike="noStrike" cap="none" normalizeH="0" baseline="30000" dirty="0">
                          <a:ln>
                            <a:noFill/>
                          </a:ln>
                          <a:effectLst/>
                        </a:rPr>
                        <a:t>-1</a:t>
                      </a:r>
                      <a:endParaRPr kumimoji="1" lang="zh-TW" altLang="en-US" sz="20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Signal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Bond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Class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Frequency (cm</a:t>
                      </a:r>
                      <a:r>
                        <a:rPr kumimoji="1" lang="en-US" altLang="zh-TW" sz="2000" u="none" strike="noStrike" cap="none" normalizeH="0" baseline="30000" dirty="0">
                          <a:ln>
                            <a:noFill/>
                          </a:ln>
                          <a:effectLst/>
                        </a:rPr>
                        <a:t>-1</a:t>
                      </a: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1" lang="zh-TW" altLang="en-US" sz="20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Signal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46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C-H</a:t>
                      </a:r>
                      <a:endParaRPr kumimoji="1" lang="zh-TW" alt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Alkane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2850-2960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≡C-H</a:t>
                      </a:r>
                      <a:endParaRPr kumimoji="1" lang="zh-TW" alt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Alkyne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3300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58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=C-H</a:t>
                      </a:r>
                      <a:endParaRPr kumimoji="1" lang="zh-TW" alt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Alkene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3020-3100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C≡C</a:t>
                      </a:r>
                      <a:endParaRPr kumimoji="1" lang="zh-TW" alt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Alkyne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2100-2260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46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C=C</a:t>
                      </a:r>
                      <a:endParaRPr kumimoji="1" lang="zh-TW" alt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Alkene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1640-1680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=C-H</a:t>
                      </a:r>
                      <a:endParaRPr kumimoji="1" lang="zh-TW" alt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Arene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3030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W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2815">
                <a:tc gridSpan="4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altLang="zh-TW" sz="2000" dirty="0"/>
                        <a:t>W: weak, M: medium, S: strong</a:t>
                      </a:r>
                      <a:endParaRPr lang="zh-TW" altLang="en-US" sz="2000" dirty="0"/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endParaRPr lang="zh-TW" altLang="en-US" dirty="0"/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endParaRPr lang="zh-TW" altLang="en-US" dirty="0"/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endParaRPr lang="zh-TW" altLang="en-US" dirty="0"/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l-GR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Φ</a:t>
                      </a:r>
                      <a:r>
                        <a:rPr kumimoji="1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 Ring</a:t>
                      </a:r>
                      <a:br>
                        <a:rPr kumimoji="1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</a:br>
                      <a:r>
                        <a:rPr kumimoji="1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bonds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marL="72000" marR="72000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Arene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1450-1600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550035B5-0B18-48B5-ADBC-32DCBB03F215}"/>
              </a:ext>
            </a:extLst>
          </p:cNvPr>
          <p:cNvSpPr/>
          <p:nvPr/>
        </p:nvSpPr>
        <p:spPr>
          <a:xfrm>
            <a:off x="450460" y="471734"/>
            <a:ext cx="8187372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4000" b="1" i="1" dirty="0"/>
              <a:t>Infrared absorption frequencies</a:t>
            </a:r>
            <a:br>
              <a:rPr lang="en-US" altLang="zh-TW" sz="4000" b="1" i="1" dirty="0"/>
            </a:br>
            <a:r>
              <a:rPr lang="en-US" altLang="zh-TW" sz="4000" b="1" i="1" dirty="0"/>
              <a:t>of hydrocarbons</a:t>
            </a:r>
            <a:endParaRPr lang="zh-TW" altLang="en-US" sz="4000" i="1" dirty="0"/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AE415B11-5FAD-4583-974F-FB13656024FD}"/>
              </a:ext>
            </a:extLst>
          </p:cNvPr>
          <p:cNvSpPr txBox="1"/>
          <p:nvPr/>
        </p:nvSpPr>
        <p:spPr>
          <a:xfrm>
            <a:off x="1259206" y="4794869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i="1" dirty="0">
                <a:solidFill>
                  <a:srgbClr val="0070C0"/>
                </a:solidFill>
                <a:latin typeface="Comic Sans MS" panose="030F0702030302020204" pitchFamily="66" charset="0"/>
              </a:rPr>
              <a:t>2</a:t>
            </a:r>
            <a:endParaRPr lang="zh-TW" altLang="en-US" sz="2400" i="1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007E50DF-06A3-41DC-8B8B-01F8585CA2FE}"/>
              </a:ext>
            </a:extLst>
          </p:cNvPr>
          <p:cNvSpPr txBox="1"/>
          <p:nvPr/>
        </p:nvSpPr>
        <p:spPr>
          <a:xfrm>
            <a:off x="5140566" y="4508137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i="1" dirty="0">
                <a:solidFill>
                  <a:srgbClr val="0070C0"/>
                </a:solidFill>
                <a:latin typeface="Comic Sans MS" panose="030F0702030302020204" pitchFamily="66" charset="0"/>
              </a:rPr>
              <a:t>3</a:t>
            </a:r>
            <a:endParaRPr lang="zh-TW" altLang="en-US" sz="2400" i="1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DEDEBAE8-6E32-43F5-A382-73870AB119C0}"/>
              </a:ext>
            </a:extLst>
          </p:cNvPr>
          <p:cNvSpPr txBox="1"/>
          <p:nvPr/>
        </p:nvSpPr>
        <p:spPr>
          <a:xfrm>
            <a:off x="4241770" y="4756405"/>
            <a:ext cx="588623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</a:t>
            </a:r>
            <a:endParaRPr lang="zh-TW" altLang="en-US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99778935-775E-4A28-B3A1-80467C6291C6}"/>
              </a:ext>
            </a:extLst>
          </p:cNvPr>
          <p:cNvSpPr txBox="1"/>
          <p:nvPr/>
        </p:nvSpPr>
        <p:spPr>
          <a:xfrm>
            <a:off x="4226137" y="5190400"/>
            <a:ext cx="588623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</a:t>
            </a:r>
            <a:endParaRPr lang="zh-TW" altLang="en-US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9B041563-07ED-4D5A-99C3-35F26949169E}"/>
              </a:ext>
            </a:extLst>
          </p:cNvPr>
          <p:cNvCxnSpPr>
            <a:cxnSpLocks/>
            <a:stCxn id="51" idx="3"/>
            <a:endCxn id="51" idx="3"/>
          </p:cNvCxnSpPr>
          <p:nvPr/>
        </p:nvCxnSpPr>
        <p:spPr>
          <a:xfrm>
            <a:off x="4830393" y="5110348"/>
            <a:ext cx="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F76AD7CC-9D6A-48ED-A8A5-C6D2A097BA7C}"/>
              </a:ext>
            </a:extLst>
          </p:cNvPr>
          <p:cNvSpPr/>
          <p:nvPr/>
        </p:nvSpPr>
        <p:spPr>
          <a:xfrm>
            <a:off x="4723075" y="5008735"/>
            <a:ext cx="62513" cy="69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0BD23A6E-F6D7-4DBF-B3C5-6E787AF1AD99}"/>
              </a:ext>
            </a:extLst>
          </p:cNvPr>
          <p:cNvSpPr txBox="1"/>
          <p:nvPr/>
        </p:nvSpPr>
        <p:spPr>
          <a:xfrm>
            <a:off x="5088401" y="5305575"/>
            <a:ext cx="522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i="1" dirty="0">
                <a:solidFill>
                  <a:srgbClr val="0070C0"/>
                </a:solidFill>
                <a:latin typeface="Comic Sans MS" panose="030F0702030302020204" pitchFamily="66" charset="0"/>
              </a:rPr>
              <a:t>1½</a:t>
            </a:r>
            <a:endParaRPr lang="zh-TW" altLang="en-US" sz="2400" i="1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1CEA6852-CF5E-4736-BB70-C3F5FDCAB402}"/>
              </a:ext>
            </a:extLst>
          </p:cNvPr>
          <p:cNvGrpSpPr/>
          <p:nvPr/>
        </p:nvGrpSpPr>
        <p:grpSpPr>
          <a:xfrm>
            <a:off x="1786972" y="1746028"/>
            <a:ext cx="400110" cy="737701"/>
            <a:chOff x="1786972" y="1746028"/>
            <a:chExt cx="400110" cy="737701"/>
          </a:xfrm>
        </p:grpSpPr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B18B8DCE-6184-4481-A7AA-50B68E4D1E31}"/>
                </a:ext>
              </a:extLst>
            </p:cNvPr>
            <p:cNvGrpSpPr/>
            <p:nvPr/>
          </p:nvGrpSpPr>
          <p:grpSpPr>
            <a:xfrm>
              <a:off x="1786972" y="1746028"/>
              <a:ext cx="400110" cy="737701"/>
              <a:chOff x="2485941" y="1246826"/>
              <a:chExt cx="654801" cy="737701"/>
            </a:xfrm>
          </p:grpSpPr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BE06A74C-DD51-475A-AE63-5102278BB443}"/>
                  </a:ext>
                </a:extLst>
              </p:cNvPr>
              <p:cNvSpPr/>
              <p:nvPr/>
            </p:nvSpPr>
            <p:spPr>
              <a:xfrm rot="16200000">
                <a:off x="2444491" y="1288276"/>
                <a:ext cx="737701" cy="654801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zh-TW" sz="2000" dirty="0"/>
                  <a:t>=C−H</a:t>
                </a:r>
              </a:p>
            </p:txBody>
          </p:sp>
          <p:cxnSp>
            <p:nvCxnSpPr>
              <p:cNvPr id="47" name="直線接點 46">
                <a:extLst>
                  <a:ext uri="{FF2B5EF4-FFF2-40B4-BE49-F238E27FC236}">
                    <a16:creationId xmlns:a16="http://schemas.microsoft.com/office/drawing/2014/main" id="{43E71C08-ED80-4472-84E8-81BB11FD4F6D}"/>
                  </a:ext>
                </a:extLst>
              </p:cNvPr>
              <p:cNvCxnSpPr/>
              <p:nvPr/>
            </p:nvCxnSpPr>
            <p:spPr>
              <a:xfrm>
                <a:off x="2889707" y="1814310"/>
                <a:ext cx="24178" cy="0"/>
              </a:xfrm>
              <a:prstGeom prst="line">
                <a:avLst/>
              </a:prstGeom>
              <a:ln w="19050">
                <a:solidFill>
                  <a:srgbClr val="E1F3F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6F233183-FC3F-4E07-B312-773FCDFEE0D9}"/>
                  </a:ext>
                </a:extLst>
              </p:cNvPr>
              <p:cNvCxnSpPr/>
              <p:nvPr/>
            </p:nvCxnSpPr>
            <p:spPr>
              <a:xfrm>
                <a:off x="2891215" y="1852032"/>
                <a:ext cx="24178" cy="0"/>
              </a:xfrm>
              <a:prstGeom prst="line">
                <a:avLst/>
              </a:prstGeom>
              <a:ln w="19050">
                <a:solidFill>
                  <a:srgbClr val="E1F3F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FCA5E8A5-5758-4752-B3A9-DD703713D871}"/>
                </a:ext>
              </a:extLst>
            </p:cNvPr>
            <p:cNvSpPr/>
            <p:nvPr/>
          </p:nvSpPr>
          <p:spPr>
            <a:xfrm>
              <a:off x="1930854" y="2319754"/>
              <a:ext cx="59526" cy="74542"/>
            </a:xfrm>
            <a:prstGeom prst="rect">
              <a:avLst/>
            </a:prstGeom>
            <a:solidFill>
              <a:srgbClr val="EEF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C6AE4AD7-35E3-4FF2-BD20-224EF99C3EE8}"/>
              </a:ext>
            </a:extLst>
          </p:cNvPr>
          <p:cNvSpPr txBox="1"/>
          <p:nvPr/>
        </p:nvSpPr>
        <p:spPr>
          <a:xfrm>
            <a:off x="32138" y="-15101"/>
            <a:ext cx="94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baseline="30000" dirty="0">
                <a:solidFill>
                  <a:srgbClr val="C00000"/>
                </a:solidFill>
                <a:latin typeface="Comic Sans MS" panose="030F0702030302020204" pitchFamily="66" charset="0"/>
              </a:rPr>
              <a:t>N</a:t>
            </a:r>
            <a:r>
              <a:rPr lang="en-US" altLang="zh-TW" sz="2800" b="1" dirty="0">
                <a:solidFill>
                  <a:srgbClr val="C00000"/>
                </a:solidFill>
                <a:latin typeface="Comic Sans MS" panose="030F0702030302020204" pitchFamily="66" charset="0"/>
              </a:rPr>
              <a:t>P2 </a:t>
            </a:r>
            <a:endParaRPr lang="zh-TW" altLang="en-US" sz="2800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20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9" grpId="0" animBg="1"/>
      <p:bldP spid="50" grpId="0" animBg="1"/>
      <p:bldP spid="3" grpId="0" animBg="1"/>
      <p:bldP spid="51" grpId="0"/>
      <p:bldP spid="55" grpId="0"/>
      <p:bldP spid="5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 72">
            <a:extLst>
              <a:ext uri="{FF2B5EF4-FFF2-40B4-BE49-F238E27FC236}">
                <a16:creationId xmlns:a16="http://schemas.microsoft.com/office/drawing/2014/main" id="{B129E1D2-14D3-4310-8032-9045E0295A87}"/>
              </a:ext>
            </a:extLst>
          </p:cNvPr>
          <p:cNvSpPr/>
          <p:nvPr/>
        </p:nvSpPr>
        <p:spPr>
          <a:xfrm>
            <a:off x="1007686" y="4251758"/>
            <a:ext cx="7765357" cy="1333445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4000">
                <a:srgbClr val="EEF8FF"/>
              </a:gs>
              <a:gs pos="83000">
                <a:srgbClr val="E8F6FE"/>
              </a:gs>
              <a:gs pos="100000">
                <a:srgbClr val="E4F4F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CBD3A9DB-DB9D-4CE4-9A2B-F2251B8BED09}"/>
              </a:ext>
            </a:extLst>
          </p:cNvPr>
          <p:cNvSpPr/>
          <p:nvPr/>
        </p:nvSpPr>
        <p:spPr>
          <a:xfrm>
            <a:off x="1018607" y="2755043"/>
            <a:ext cx="7765357" cy="1333445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4000">
                <a:srgbClr val="EEF8FF"/>
              </a:gs>
              <a:gs pos="83000">
                <a:srgbClr val="E8F6FE"/>
              </a:gs>
              <a:gs pos="100000">
                <a:srgbClr val="E4F4F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FC5C1EEE-BF99-4469-8EF3-5CCFDA8B856A}"/>
              </a:ext>
            </a:extLst>
          </p:cNvPr>
          <p:cNvSpPr/>
          <p:nvPr/>
        </p:nvSpPr>
        <p:spPr>
          <a:xfrm>
            <a:off x="995317" y="1220942"/>
            <a:ext cx="7797791" cy="13479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4000">
                <a:srgbClr val="EEF8FF"/>
              </a:gs>
              <a:gs pos="83000">
                <a:srgbClr val="E8F6FE"/>
              </a:gs>
              <a:gs pos="100000">
                <a:srgbClr val="E4F4F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902C472-E268-4670-A5D3-310C10B80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234" y="0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b="1" dirty="0"/>
              <a:t>IR characteristics in </a:t>
            </a:r>
            <a:br>
              <a:rPr lang="en-US" altLang="zh-TW" sz="4000" b="1" dirty="0"/>
            </a:br>
            <a:r>
              <a:rPr lang="en-US" altLang="zh-TW" sz="4000" b="1" dirty="0" err="1"/>
              <a:t>arenes</a:t>
            </a:r>
            <a:r>
              <a:rPr lang="en-US" altLang="zh-TW" sz="4000" b="1" dirty="0"/>
              <a:t> versus alkene</a:t>
            </a:r>
            <a:endParaRPr lang="zh-TW" altLang="en-US" sz="4000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A0461D-4A50-4355-B5C6-D91E187D8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0624B76-9F5E-467C-BEC3-183D4D54F96E}"/>
              </a:ext>
            </a:extLst>
          </p:cNvPr>
          <p:cNvPicPr>
            <a:picLocks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812" t="34857" r="3305" b="17397"/>
          <a:stretch/>
        </p:blipFill>
        <p:spPr>
          <a:xfrm>
            <a:off x="901927" y="2721171"/>
            <a:ext cx="7920000" cy="138480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6E7E95F-B2A5-4895-922E-F73F627B9C67}"/>
              </a:ext>
            </a:extLst>
          </p:cNvPr>
          <p:cNvPicPr>
            <a:picLocks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729" t="35155" r="14586" b="17679"/>
          <a:stretch/>
        </p:blipFill>
        <p:spPr>
          <a:xfrm>
            <a:off x="911097" y="4227627"/>
            <a:ext cx="7895709" cy="136800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2F18FDC-EFC9-418B-BE21-1531BDF3818E}"/>
              </a:ext>
            </a:extLst>
          </p:cNvPr>
          <p:cNvPicPr>
            <a:picLocks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823" t="34764" r="3239" b="17589"/>
          <a:stretch/>
        </p:blipFill>
        <p:spPr>
          <a:xfrm>
            <a:off x="906408" y="1220942"/>
            <a:ext cx="7920000" cy="1368000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AED7AA6F-1071-498A-9877-ED1D2C83DD40}"/>
              </a:ext>
            </a:extLst>
          </p:cNvPr>
          <p:cNvGrpSpPr/>
          <p:nvPr/>
        </p:nvGrpSpPr>
        <p:grpSpPr>
          <a:xfrm>
            <a:off x="627055" y="5543725"/>
            <a:ext cx="8178000" cy="722744"/>
            <a:chOff x="471317" y="5782689"/>
            <a:chExt cx="7967236" cy="722744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FF29825B-02A9-4B32-BCDC-9EA0CD2429BA}"/>
                </a:ext>
              </a:extLst>
            </p:cNvPr>
            <p:cNvSpPr txBox="1"/>
            <p:nvPr/>
          </p:nvSpPr>
          <p:spPr>
            <a:xfrm>
              <a:off x="471317" y="5782689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C00000"/>
                  </a:solidFill>
                </a:rPr>
                <a:t>4000</a:t>
              </a:r>
              <a:endParaRPr lang="zh-TW" altLang="en-US" sz="2000" b="1" dirty="0">
                <a:solidFill>
                  <a:srgbClr val="C00000"/>
                </a:solidFill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64087795-3616-4DCC-B2D6-0EF4EB6B4FEA}"/>
                </a:ext>
              </a:extLst>
            </p:cNvPr>
            <p:cNvSpPr txBox="1"/>
            <p:nvPr/>
          </p:nvSpPr>
          <p:spPr>
            <a:xfrm>
              <a:off x="1232820" y="5782689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3500</a:t>
              </a:r>
              <a:endParaRPr lang="zh-TW" altLang="en-US" sz="2000" dirty="0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2299F4CB-3E3B-4AB2-AD32-D0C602AED3EE}"/>
                </a:ext>
              </a:extLst>
            </p:cNvPr>
            <p:cNvSpPr txBox="1"/>
            <p:nvPr/>
          </p:nvSpPr>
          <p:spPr>
            <a:xfrm>
              <a:off x="2649795" y="5782689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070C0"/>
                  </a:solidFill>
                </a:rPr>
                <a:t>2500</a:t>
              </a:r>
              <a:endParaRPr lang="zh-TW" altLang="en-US" sz="2000" b="1" dirty="0">
                <a:solidFill>
                  <a:srgbClr val="0070C0"/>
                </a:solidFill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867734FA-D8E6-4A31-BD9D-E72D88FC2C77}"/>
                </a:ext>
              </a:extLst>
            </p:cNvPr>
            <p:cNvSpPr txBox="1"/>
            <p:nvPr/>
          </p:nvSpPr>
          <p:spPr>
            <a:xfrm>
              <a:off x="1924825" y="5782689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3000</a:t>
              </a:r>
              <a:endParaRPr lang="zh-TW" altLang="en-US" sz="2000" dirty="0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541B04AD-F556-4093-AC96-111D2A2BEBA4}"/>
                </a:ext>
              </a:extLst>
            </p:cNvPr>
            <p:cNvSpPr txBox="1"/>
            <p:nvPr/>
          </p:nvSpPr>
          <p:spPr>
            <a:xfrm>
              <a:off x="3410756" y="5782689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070C0"/>
                  </a:solidFill>
                </a:rPr>
                <a:t>2000</a:t>
              </a:r>
              <a:endParaRPr lang="zh-TW" altLang="en-US" sz="2000" b="1" dirty="0">
                <a:solidFill>
                  <a:srgbClr val="0070C0"/>
                </a:solidFill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A7C86537-1C06-4331-B6EC-B24E290FFE77}"/>
                </a:ext>
              </a:extLst>
            </p:cNvPr>
            <p:cNvSpPr txBox="1"/>
            <p:nvPr/>
          </p:nvSpPr>
          <p:spPr>
            <a:xfrm>
              <a:off x="6325295" y="5782689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070C0"/>
                  </a:solidFill>
                </a:rPr>
                <a:t>1000</a:t>
              </a:r>
              <a:endParaRPr lang="zh-TW" altLang="en-US" sz="2000" b="1" dirty="0">
                <a:solidFill>
                  <a:srgbClr val="0070C0"/>
                </a:solidFill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1AE35C23-A46E-4F9D-873F-191890A82A06}"/>
                </a:ext>
              </a:extLst>
            </p:cNvPr>
            <p:cNvSpPr txBox="1"/>
            <p:nvPr/>
          </p:nvSpPr>
          <p:spPr>
            <a:xfrm>
              <a:off x="7864357" y="5782689"/>
              <a:ext cx="574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C00000"/>
                  </a:solidFill>
                </a:rPr>
                <a:t>500</a:t>
              </a:r>
              <a:endParaRPr lang="zh-TW" altLang="en-US" sz="2000" b="1" dirty="0">
                <a:solidFill>
                  <a:srgbClr val="C00000"/>
                </a:solidFill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81A880AF-7284-477E-9193-2F376166B167}"/>
                </a:ext>
              </a:extLst>
            </p:cNvPr>
            <p:cNvSpPr txBox="1"/>
            <p:nvPr/>
          </p:nvSpPr>
          <p:spPr>
            <a:xfrm>
              <a:off x="4839971" y="5782689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1500</a:t>
              </a:r>
              <a:endParaRPr lang="zh-TW" altLang="en-US" sz="2000" dirty="0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E535B70B-627E-428F-B0FF-298A3DBD1D24}"/>
                </a:ext>
              </a:extLst>
            </p:cNvPr>
            <p:cNvSpPr txBox="1"/>
            <p:nvPr/>
          </p:nvSpPr>
          <p:spPr>
            <a:xfrm>
              <a:off x="3101646" y="6074546"/>
              <a:ext cx="270625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200" dirty="0"/>
                <a:t>Wavenumber (</a:t>
              </a:r>
              <a:r>
                <a:rPr lang="en-US" altLang="zh-TW" sz="2200" i="1" dirty="0"/>
                <a:t>ṽ</a:t>
              </a:r>
              <a:r>
                <a:rPr lang="en-US" altLang="zh-TW" sz="2200" dirty="0"/>
                <a:t>; cm</a:t>
              </a:r>
              <a:r>
                <a:rPr lang="en-US" altLang="zh-TW" sz="2200" baseline="30000" dirty="0"/>
                <a:t>-1</a:t>
              </a:r>
              <a:r>
                <a:rPr lang="en-US" altLang="zh-TW" sz="2200" dirty="0"/>
                <a:t>)</a:t>
              </a:r>
              <a:endParaRPr lang="zh-TW" altLang="en-US" sz="2200" dirty="0"/>
            </a:p>
          </p:txBody>
        </p:sp>
      </p:grp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00E09C1D-BEA0-4A01-9123-D1E2E8A115D5}"/>
              </a:ext>
            </a:extLst>
          </p:cNvPr>
          <p:cNvCxnSpPr/>
          <p:nvPr/>
        </p:nvCxnSpPr>
        <p:spPr>
          <a:xfrm flipV="1">
            <a:off x="2715025" y="1432365"/>
            <a:ext cx="0" cy="3993269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78CD8B81-EA2C-4822-AB42-77F17AA90E0C}"/>
              </a:ext>
            </a:extLst>
          </p:cNvPr>
          <p:cNvCxnSpPr/>
          <p:nvPr/>
        </p:nvCxnSpPr>
        <p:spPr>
          <a:xfrm flipV="1">
            <a:off x="5486950" y="1432365"/>
            <a:ext cx="0" cy="3993269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6B4C7DEE-97CA-43E8-8146-00F04E0BEB53}"/>
              </a:ext>
            </a:extLst>
          </p:cNvPr>
          <p:cNvGrpSpPr/>
          <p:nvPr/>
        </p:nvGrpSpPr>
        <p:grpSpPr>
          <a:xfrm>
            <a:off x="84490" y="1063005"/>
            <a:ext cx="910827" cy="4676557"/>
            <a:chOff x="84490" y="977280"/>
            <a:chExt cx="910827" cy="4676557"/>
          </a:xfrm>
        </p:grpSpPr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83DD9690-BC56-4479-94FD-E26A59DB647A}"/>
                </a:ext>
              </a:extLst>
            </p:cNvPr>
            <p:cNvSpPr txBox="1"/>
            <p:nvPr/>
          </p:nvSpPr>
          <p:spPr>
            <a:xfrm rot="16200000">
              <a:off x="-743566" y="3125391"/>
              <a:ext cx="2056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000" dirty="0"/>
                <a:t>Transmittance (%)</a:t>
              </a:r>
              <a:endParaRPr lang="zh-TW" altLang="en-US" sz="2000" dirty="0"/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B7C24F4A-B634-404C-8E95-C4B72D179087}"/>
                </a:ext>
              </a:extLst>
            </p:cNvPr>
            <p:cNvSpPr txBox="1"/>
            <p:nvPr/>
          </p:nvSpPr>
          <p:spPr>
            <a:xfrm>
              <a:off x="693632" y="2297335"/>
              <a:ext cx="301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0</a:t>
              </a:r>
              <a:endParaRPr lang="zh-TW" altLang="en-US" dirty="0"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8D6EDA3E-3ED0-4400-BCE7-792B7FF372FC}"/>
                </a:ext>
              </a:extLst>
            </p:cNvPr>
            <p:cNvSpPr txBox="1"/>
            <p:nvPr/>
          </p:nvSpPr>
          <p:spPr>
            <a:xfrm>
              <a:off x="680717" y="3809970"/>
              <a:ext cx="301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0</a:t>
              </a:r>
              <a:endParaRPr lang="zh-TW" altLang="en-US" dirty="0"/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2D9903D9-18C1-42EC-A517-28E1882947CD}"/>
                </a:ext>
              </a:extLst>
            </p:cNvPr>
            <p:cNvSpPr txBox="1"/>
            <p:nvPr/>
          </p:nvSpPr>
          <p:spPr>
            <a:xfrm>
              <a:off x="433763" y="3992090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100</a:t>
              </a:r>
              <a:endParaRPr lang="zh-TW" altLang="en-US" dirty="0"/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02899AC6-6BFC-48B4-8990-01997FD5BB3F}"/>
                </a:ext>
              </a:extLst>
            </p:cNvPr>
            <p:cNvSpPr txBox="1"/>
            <p:nvPr/>
          </p:nvSpPr>
          <p:spPr>
            <a:xfrm>
              <a:off x="550783" y="464335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50</a:t>
              </a:r>
              <a:endParaRPr lang="zh-TW" altLang="en-US" dirty="0"/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A0965D75-C620-4758-ADFC-47F8C4990545}"/>
                </a:ext>
              </a:extLst>
            </p:cNvPr>
            <p:cNvSpPr txBox="1"/>
            <p:nvPr/>
          </p:nvSpPr>
          <p:spPr>
            <a:xfrm>
              <a:off x="667802" y="5284505"/>
              <a:ext cx="301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0</a:t>
              </a:r>
              <a:endParaRPr lang="zh-TW" altLang="en-US" dirty="0"/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28971FD6-6529-4543-A5EC-2A2F255D72CA}"/>
                </a:ext>
              </a:extLst>
            </p:cNvPr>
            <p:cNvSpPr txBox="1"/>
            <p:nvPr/>
          </p:nvSpPr>
          <p:spPr>
            <a:xfrm>
              <a:off x="433763" y="2519083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100</a:t>
              </a:r>
              <a:endParaRPr lang="zh-TW" altLang="en-US" dirty="0"/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1710E43C-EA31-4EF9-87CE-F47A95E8BEAD}"/>
                </a:ext>
              </a:extLst>
            </p:cNvPr>
            <p:cNvSpPr txBox="1"/>
            <p:nvPr/>
          </p:nvSpPr>
          <p:spPr>
            <a:xfrm>
              <a:off x="550783" y="3170343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50</a:t>
              </a:r>
              <a:endParaRPr lang="zh-TW" altLang="en-US" dirty="0"/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47D2D718-E87B-4806-8DE7-C8A3C5590774}"/>
                </a:ext>
              </a:extLst>
            </p:cNvPr>
            <p:cNvSpPr txBox="1"/>
            <p:nvPr/>
          </p:nvSpPr>
          <p:spPr>
            <a:xfrm>
              <a:off x="433763" y="977280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100</a:t>
              </a:r>
              <a:endParaRPr lang="zh-TW" altLang="en-US" dirty="0"/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9D425F92-B163-4479-A1A4-1445D46E6ACA}"/>
                </a:ext>
              </a:extLst>
            </p:cNvPr>
            <p:cNvSpPr txBox="1"/>
            <p:nvPr/>
          </p:nvSpPr>
          <p:spPr>
            <a:xfrm>
              <a:off x="550783" y="162854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50</a:t>
              </a:r>
              <a:endParaRPr lang="zh-TW" altLang="en-US" dirty="0"/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8D3A6D34-8721-4D48-916B-40915CB27143}"/>
              </a:ext>
            </a:extLst>
          </p:cNvPr>
          <p:cNvSpPr/>
          <p:nvPr/>
        </p:nvSpPr>
        <p:spPr>
          <a:xfrm>
            <a:off x="3690004" y="2180976"/>
            <a:ext cx="1335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1640-1680</a:t>
            </a:r>
            <a:endParaRPr kumimoji="1" lang="zh-TW" altLang="en-US" dirty="0">
              <a:solidFill>
                <a:srgbClr val="C00000"/>
              </a:solidFill>
              <a:latin typeface="Comic Sans MS" panose="030F0702030302020204" pitchFamily="66" charset="0"/>
              <a:ea typeface="微軟正黑體" pitchFamily="34" charset="-12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5FF9F3E-6AB0-42F6-A079-DF49533EBAB6}"/>
              </a:ext>
            </a:extLst>
          </p:cNvPr>
          <p:cNvSpPr/>
          <p:nvPr/>
        </p:nvSpPr>
        <p:spPr>
          <a:xfrm>
            <a:off x="4407036" y="1880863"/>
            <a:ext cx="5806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C=C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D6C85CB-C845-49EB-882F-70ACD0AF94A5}"/>
              </a:ext>
            </a:extLst>
          </p:cNvPr>
          <p:cNvSpPr/>
          <p:nvPr/>
        </p:nvSpPr>
        <p:spPr>
          <a:xfrm>
            <a:off x="1100092" y="2180976"/>
            <a:ext cx="1372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3020-3100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B2E4717-CD4C-4485-9D2F-0D59542B4FFA}"/>
              </a:ext>
            </a:extLst>
          </p:cNvPr>
          <p:cNvSpPr/>
          <p:nvPr/>
        </p:nvSpPr>
        <p:spPr>
          <a:xfrm>
            <a:off x="1571385" y="1880863"/>
            <a:ext cx="715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=C-H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EEB9B634-13A2-4B86-B6E1-32BC003DAEDE}"/>
              </a:ext>
            </a:extLst>
          </p:cNvPr>
          <p:cNvSpPr txBox="1"/>
          <p:nvPr/>
        </p:nvSpPr>
        <p:spPr>
          <a:xfrm>
            <a:off x="6278575" y="2068868"/>
            <a:ext cx="2364751" cy="46166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/>
              <a:t>CH</a:t>
            </a:r>
            <a:r>
              <a:rPr lang="en-US" altLang="zh-TW" sz="2400" baseline="-25000" dirty="0"/>
              <a:t>3</a:t>
            </a:r>
            <a:r>
              <a:rPr lang="en-US" altLang="zh-TW" sz="2400" dirty="0"/>
              <a:t>(CH</a:t>
            </a:r>
            <a:r>
              <a:rPr lang="en-US" altLang="zh-TW" sz="2400" baseline="-25000" dirty="0"/>
              <a:t>2</a:t>
            </a:r>
            <a:r>
              <a:rPr lang="en-US" altLang="zh-TW" sz="2400" dirty="0"/>
              <a:t>)</a:t>
            </a:r>
            <a:r>
              <a:rPr lang="en-US" altLang="zh-TW" sz="2400" baseline="-25000" dirty="0"/>
              <a:t>3</a:t>
            </a:r>
            <a:r>
              <a:rPr lang="en-US" altLang="zh-TW" sz="2400" dirty="0"/>
              <a:t>CH=CH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5583B3D3-2AD7-4F2C-ACDC-A3F2F7BF7310}"/>
              </a:ext>
            </a:extLst>
          </p:cNvPr>
          <p:cNvSpPr txBox="1"/>
          <p:nvPr/>
        </p:nvSpPr>
        <p:spPr>
          <a:xfrm>
            <a:off x="6436727" y="3562473"/>
            <a:ext cx="2048446" cy="46166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/>
              <a:t>C</a:t>
            </a:r>
            <a:r>
              <a:rPr lang="en-US" altLang="zh-TW" sz="2400" baseline="-25000" dirty="0"/>
              <a:t>6</a:t>
            </a:r>
            <a:r>
              <a:rPr lang="en-US" altLang="zh-TW" sz="2400" dirty="0"/>
              <a:t>H</a:t>
            </a:r>
            <a:r>
              <a:rPr lang="en-US" altLang="zh-TW" sz="2400" baseline="-25000" dirty="0"/>
              <a:t>6 </a:t>
            </a:r>
            <a:r>
              <a:rPr lang="en-US" altLang="zh-TW" sz="2400" dirty="0"/>
              <a:t>(Benzene)</a:t>
            </a:r>
            <a:endParaRPr lang="zh-TW" altLang="en-US" sz="2400" baseline="-250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AF5218F-F988-4DCB-881C-A9FC68F37FF1}"/>
              </a:ext>
            </a:extLst>
          </p:cNvPr>
          <p:cNvSpPr/>
          <p:nvPr/>
        </p:nvSpPr>
        <p:spPr>
          <a:xfrm>
            <a:off x="4222554" y="3708483"/>
            <a:ext cx="1335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1450-1600</a:t>
            </a:r>
            <a:endParaRPr kumimoji="1" lang="zh-TW" altLang="en-US" dirty="0">
              <a:solidFill>
                <a:srgbClr val="C00000"/>
              </a:solidFill>
              <a:latin typeface="Comic Sans MS" panose="030F0702030302020204" pitchFamily="66" charset="0"/>
              <a:ea typeface="微軟正黑體" pitchFamily="34" charset="-120"/>
            </a:endParaRPr>
          </a:p>
        </p:txBody>
      </p: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4DDE21B1-E381-4B8B-B2F1-FBF2EC3649A5}"/>
              </a:ext>
            </a:extLst>
          </p:cNvPr>
          <p:cNvGrpSpPr/>
          <p:nvPr/>
        </p:nvGrpSpPr>
        <p:grpSpPr>
          <a:xfrm>
            <a:off x="5526951" y="3691589"/>
            <a:ext cx="580607" cy="369332"/>
            <a:chOff x="4906343" y="3432192"/>
            <a:chExt cx="580607" cy="369332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AC17D7B5-9F78-4B1E-9B0D-3173541BDB80}"/>
                </a:ext>
              </a:extLst>
            </p:cNvPr>
            <p:cNvSpPr/>
            <p:nvPr/>
          </p:nvSpPr>
          <p:spPr>
            <a:xfrm>
              <a:off x="4906343" y="3432192"/>
              <a:ext cx="5806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dirty="0">
                  <a:solidFill>
                    <a:srgbClr val="C00000"/>
                  </a:solidFill>
                  <a:latin typeface="Comic Sans MS" panose="030F0702030302020204" pitchFamily="66" charset="0"/>
                  <a:ea typeface="微軟正黑體" pitchFamily="34" charset="-120"/>
                </a:rPr>
                <a:t>C=C</a:t>
              </a:r>
            </a:p>
          </p:txBody>
        </p:sp>
        <p:cxnSp>
          <p:nvCxnSpPr>
            <p:cNvPr id="46" name="直線接點 45">
              <a:extLst>
                <a:ext uri="{FF2B5EF4-FFF2-40B4-BE49-F238E27FC236}">
                  <a16:creationId xmlns:a16="http://schemas.microsoft.com/office/drawing/2014/main" id="{CDAAD728-6BE7-4EF6-8B85-B945E1938006}"/>
                </a:ext>
              </a:extLst>
            </p:cNvPr>
            <p:cNvCxnSpPr>
              <a:stCxn id="44" idx="0"/>
            </p:cNvCxnSpPr>
            <p:nvPr/>
          </p:nvCxnSpPr>
          <p:spPr>
            <a:xfrm flipH="1">
              <a:off x="5192381" y="3432192"/>
              <a:ext cx="4266" cy="172508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D4F9CE18-B136-4149-9F2F-C05444900A43}"/>
              </a:ext>
            </a:extLst>
          </p:cNvPr>
          <p:cNvSpPr/>
          <p:nvPr/>
        </p:nvSpPr>
        <p:spPr>
          <a:xfrm>
            <a:off x="4195122" y="5215549"/>
            <a:ext cx="1335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1450-1600</a:t>
            </a:r>
            <a:endParaRPr kumimoji="1" lang="zh-TW" altLang="en-US" dirty="0">
              <a:solidFill>
                <a:srgbClr val="C00000"/>
              </a:solidFill>
              <a:latin typeface="Comic Sans MS" panose="030F0702030302020204" pitchFamily="66" charset="0"/>
              <a:ea typeface="微軟正黑體" pitchFamily="34" charset="-120"/>
            </a:endParaRPr>
          </a:p>
        </p:txBody>
      </p: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392BECB0-3DE7-4CD9-BF19-F98B6FB170D7}"/>
              </a:ext>
            </a:extLst>
          </p:cNvPr>
          <p:cNvGrpSpPr/>
          <p:nvPr/>
        </p:nvGrpSpPr>
        <p:grpSpPr>
          <a:xfrm>
            <a:off x="5524204" y="5087157"/>
            <a:ext cx="580607" cy="369332"/>
            <a:chOff x="4906343" y="3432192"/>
            <a:chExt cx="580607" cy="369332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5B5F19FB-36F8-462E-838E-6231FFC3762F}"/>
                </a:ext>
              </a:extLst>
            </p:cNvPr>
            <p:cNvSpPr/>
            <p:nvPr/>
          </p:nvSpPr>
          <p:spPr>
            <a:xfrm>
              <a:off x="4906343" y="3432192"/>
              <a:ext cx="5806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dirty="0">
                  <a:solidFill>
                    <a:srgbClr val="C00000"/>
                  </a:solidFill>
                  <a:latin typeface="Comic Sans MS" panose="030F0702030302020204" pitchFamily="66" charset="0"/>
                  <a:ea typeface="微軟正黑體" pitchFamily="34" charset="-120"/>
                </a:rPr>
                <a:t>C=C</a:t>
              </a:r>
            </a:p>
          </p:txBody>
        </p:sp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id="{2B89C511-6DFD-4E7F-B417-5DF70DA04309}"/>
                </a:ext>
              </a:extLst>
            </p:cNvPr>
            <p:cNvCxnSpPr>
              <a:stCxn id="50" idx="0"/>
            </p:cNvCxnSpPr>
            <p:nvPr/>
          </p:nvCxnSpPr>
          <p:spPr>
            <a:xfrm flipH="1">
              <a:off x="5192381" y="3432192"/>
              <a:ext cx="4266" cy="172508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1C455480-C1CF-4261-ACF0-ACE6870D9817}"/>
              </a:ext>
            </a:extLst>
          </p:cNvPr>
          <p:cNvGrpSpPr/>
          <p:nvPr/>
        </p:nvGrpSpPr>
        <p:grpSpPr>
          <a:xfrm>
            <a:off x="4826534" y="4864172"/>
            <a:ext cx="580607" cy="369332"/>
            <a:chOff x="4906343" y="3432192"/>
            <a:chExt cx="580607" cy="369332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DCBEA872-BD61-42B5-9CA2-66CA2B7A7BF8}"/>
                </a:ext>
              </a:extLst>
            </p:cNvPr>
            <p:cNvSpPr/>
            <p:nvPr/>
          </p:nvSpPr>
          <p:spPr>
            <a:xfrm>
              <a:off x="4906343" y="3432192"/>
              <a:ext cx="5806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dirty="0">
                  <a:solidFill>
                    <a:srgbClr val="C00000"/>
                  </a:solidFill>
                  <a:latin typeface="Comic Sans MS" panose="030F0702030302020204" pitchFamily="66" charset="0"/>
                  <a:ea typeface="微軟正黑體" pitchFamily="34" charset="-120"/>
                </a:rPr>
                <a:t>C=C</a:t>
              </a:r>
            </a:p>
          </p:txBody>
        </p:sp>
        <p:cxnSp>
          <p:nvCxnSpPr>
            <p:cNvPr id="54" name="直線接點 53">
              <a:extLst>
                <a:ext uri="{FF2B5EF4-FFF2-40B4-BE49-F238E27FC236}">
                  <a16:creationId xmlns:a16="http://schemas.microsoft.com/office/drawing/2014/main" id="{858F8822-7652-4A39-885B-7558F2310FAD}"/>
                </a:ext>
              </a:extLst>
            </p:cNvPr>
            <p:cNvCxnSpPr>
              <a:cxnSpLocks/>
              <a:stCxn id="53" idx="0"/>
            </p:cNvCxnSpPr>
            <p:nvPr/>
          </p:nvCxnSpPr>
          <p:spPr>
            <a:xfrm flipH="1">
              <a:off x="5192381" y="3432192"/>
              <a:ext cx="4266" cy="172508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矩形 54">
            <a:extLst>
              <a:ext uri="{FF2B5EF4-FFF2-40B4-BE49-F238E27FC236}">
                <a16:creationId xmlns:a16="http://schemas.microsoft.com/office/drawing/2014/main" id="{A4CB2F3A-E5C4-4843-B1AB-8967C096DA7A}"/>
              </a:ext>
            </a:extLst>
          </p:cNvPr>
          <p:cNvSpPr/>
          <p:nvPr/>
        </p:nvSpPr>
        <p:spPr>
          <a:xfrm>
            <a:off x="4052925" y="3410621"/>
            <a:ext cx="1547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l-GR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Φ</a:t>
            </a:r>
            <a: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 Ring bonds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51737815-200E-424C-B156-2EBEBDC91E1D}"/>
              </a:ext>
            </a:extLst>
          </p:cNvPr>
          <p:cNvSpPr/>
          <p:nvPr/>
        </p:nvSpPr>
        <p:spPr>
          <a:xfrm>
            <a:off x="3324323" y="4955432"/>
            <a:ext cx="16229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l-GR" altLang="zh-TW" dirty="0">
                <a:solidFill>
                  <a:srgbClr val="C00000"/>
                </a:solidFill>
                <a:latin typeface="Comic Sans MS" panose="030F0702030302020204" pitchFamily="66" charset="0"/>
              </a:rPr>
              <a:t>Φ</a:t>
            </a:r>
            <a: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 Ring bonds</a:t>
            </a: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EE99859C-54C1-46D2-A77E-018EA63305DC}"/>
              </a:ext>
            </a:extLst>
          </p:cNvPr>
          <p:cNvSpPr txBox="1"/>
          <p:nvPr/>
        </p:nvSpPr>
        <p:spPr>
          <a:xfrm>
            <a:off x="4869347" y="904285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rgbClr val="C00000"/>
                </a:solidFill>
                <a:sym typeface="Wingdings" panose="05000000000000000000" pitchFamily="2" charset="2"/>
              </a:rPr>
              <a:t></a:t>
            </a:r>
            <a:endParaRPr lang="zh-TW" altLang="en-US" sz="4000" b="1" dirty="0">
              <a:solidFill>
                <a:srgbClr val="C00000"/>
              </a:solidFill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2AB7F28D-EC69-489A-AC0F-CBD0404CA942}"/>
              </a:ext>
            </a:extLst>
          </p:cNvPr>
          <p:cNvSpPr txBox="1"/>
          <p:nvPr/>
        </p:nvSpPr>
        <p:spPr>
          <a:xfrm>
            <a:off x="5323798" y="2432164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rgbClr val="C00000"/>
                </a:solidFill>
                <a:sym typeface="Wingdings" panose="05000000000000000000" pitchFamily="2" charset="2"/>
              </a:rPr>
              <a:t></a:t>
            </a:r>
            <a:endParaRPr lang="zh-TW" altLang="en-US" sz="4000" b="1" dirty="0">
              <a:solidFill>
                <a:srgbClr val="C00000"/>
              </a:solidFill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E9DED1F1-ACF8-4C31-AF6F-6719E0F9FDC5}"/>
              </a:ext>
            </a:extLst>
          </p:cNvPr>
          <p:cNvSpPr txBox="1"/>
          <p:nvPr/>
        </p:nvSpPr>
        <p:spPr>
          <a:xfrm>
            <a:off x="5320697" y="4069741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rgbClr val="C00000"/>
                </a:solidFill>
                <a:sym typeface="Wingdings" panose="05000000000000000000" pitchFamily="2" charset="2"/>
              </a:rPr>
              <a:t></a:t>
            </a:r>
            <a:endParaRPr lang="zh-TW" altLang="en-US" sz="4000" b="1" dirty="0">
              <a:solidFill>
                <a:srgbClr val="C00000"/>
              </a:solidFill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AA3FB38E-EA35-4966-BF34-7EBB811A777F}"/>
              </a:ext>
            </a:extLst>
          </p:cNvPr>
          <p:cNvSpPr txBox="1"/>
          <p:nvPr/>
        </p:nvSpPr>
        <p:spPr>
          <a:xfrm>
            <a:off x="4961274" y="3896614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rgbClr val="C00000"/>
                </a:solidFill>
                <a:sym typeface="Wingdings" panose="05000000000000000000" pitchFamily="2" charset="2"/>
              </a:rPr>
              <a:t></a:t>
            </a:r>
            <a:endParaRPr lang="zh-TW" altLang="en-US" sz="4000" b="1" dirty="0">
              <a:solidFill>
                <a:srgbClr val="C00000"/>
              </a:solidFill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EDCB5CDC-85FE-471E-BCFB-1354FF57A1E5}"/>
              </a:ext>
            </a:extLst>
          </p:cNvPr>
          <p:cNvSpPr/>
          <p:nvPr/>
        </p:nvSpPr>
        <p:spPr>
          <a:xfrm>
            <a:off x="1848035" y="3700131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3030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164C6EB2-567F-4FA7-98A3-672DFBAA6287}"/>
              </a:ext>
            </a:extLst>
          </p:cNvPr>
          <p:cNvSpPr/>
          <p:nvPr/>
        </p:nvSpPr>
        <p:spPr>
          <a:xfrm>
            <a:off x="1836211" y="5152127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3030</a:t>
            </a: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E4330437-EC97-4BDB-8507-E47705FA9BA3}"/>
              </a:ext>
            </a:extLst>
          </p:cNvPr>
          <p:cNvSpPr txBox="1"/>
          <p:nvPr/>
        </p:nvSpPr>
        <p:spPr>
          <a:xfrm>
            <a:off x="2134399" y="918016"/>
            <a:ext cx="588623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</a:t>
            </a:r>
            <a:endParaRPr lang="zh-TW" altLang="en-US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17DFA495-545C-4E7B-8D89-5808A4AFD58F}"/>
              </a:ext>
            </a:extLst>
          </p:cNvPr>
          <p:cNvSpPr txBox="1"/>
          <p:nvPr/>
        </p:nvSpPr>
        <p:spPr>
          <a:xfrm>
            <a:off x="2144158" y="2441008"/>
            <a:ext cx="588623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</a:t>
            </a:r>
            <a:endParaRPr lang="zh-TW" altLang="en-US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DBA8DA7C-2D9C-4987-9829-E4EA0D89026F}"/>
              </a:ext>
            </a:extLst>
          </p:cNvPr>
          <p:cNvSpPr txBox="1"/>
          <p:nvPr/>
        </p:nvSpPr>
        <p:spPr>
          <a:xfrm>
            <a:off x="2143920" y="3994072"/>
            <a:ext cx="588623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</a:t>
            </a:r>
            <a:endParaRPr lang="zh-TW" altLang="en-US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A3CF1F6F-268D-4FF1-B12B-5E15242EBD86}"/>
              </a:ext>
            </a:extLst>
          </p:cNvPr>
          <p:cNvSpPr txBox="1"/>
          <p:nvPr/>
        </p:nvSpPr>
        <p:spPr>
          <a:xfrm>
            <a:off x="5916400" y="5028654"/>
            <a:ext cx="3089101" cy="46166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</a:t>
            </a:r>
            <a:r>
              <a:rPr lang="en-US" altLang="zh-TW" sz="2400" baseline="-25000" dirty="0"/>
              <a:t>6</a:t>
            </a:r>
            <a:r>
              <a:rPr lang="en-US" altLang="zh-TW" sz="2400" dirty="0"/>
              <a:t>H</a:t>
            </a:r>
            <a:r>
              <a:rPr lang="en-US" altLang="zh-TW" sz="2400" baseline="-25000" dirty="0"/>
              <a:t>5</a:t>
            </a:r>
            <a:r>
              <a:rPr lang="en-US" altLang="zh-TW" sz="2400" dirty="0"/>
              <a:t>-CH</a:t>
            </a:r>
            <a:r>
              <a:rPr lang="en-US" altLang="zh-TW" sz="2400" baseline="-25000" dirty="0"/>
              <a:t>3 </a:t>
            </a:r>
            <a:r>
              <a:rPr lang="en-US" altLang="zh-TW" sz="2400" dirty="0"/>
              <a:t>(Toluene)</a:t>
            </a:r>
            <a:endParaRPr lang="zh-TW" altLang="en-US" sz="2400" baseline="-25000" dirty="0"/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C457E574-C483-4DB2-A457-72765DCC18B2}"/>
              </a:ext>
            </a:extLst>
          </p:cNvPr>
          <p:cNvGrpSpPr/>
          <p:nvPr/>
        </p:nvGrpSpPr>
        <p:grpSpPr>
          <a:xfrm>
            <a:off x="1739690" y="4852014"/>
            <a:ext cx="715259" cy="369332"/>
            <a:chOff x="1739690" y="4852014"/>
            <a:chExt cx="715259" cy="369332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8995C9EA-2842-4B2B-A12D-CF27877A586F}"/>
                </a:ext>
              </a:extLst>
            </p:cNvPr>
            <p:cNvSpPr/>
            <p:nvPr/>
          </p:nvSpPr>
          <p:spPr>
            <a:xfrm>
              <a:off x="1739690" y="4852014"/>
              <a:ext cx="7152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dirty="0">
                  <a:solidFill>
                    <a:srgbClr val="C00000"/>
                  </a:solidFill>
                  <a:latin typeface="Comic Sans MS" panose="030F0702030302020204" pitchFamily="66" charset="0"/>
                  <a:ea typeface="微軟正黑體" pitchFamily="34" charset="-120"/>
                </a:rPr>
                <a:t>=C-H</a:t>
              </a:r>
            </a:p>
          </p:txBody>
        </p:sp>
        <p:cxnSp>
          <p:nvCxnSpPr>
            <p:cNvPr id="71" name="直線接點 70">
              <a:extLst>
                <a:ext uri="{FF2B5EF4-FFF2-40B4-BE49-F238E27FC236}">
                  <a16:creationId xmlns:a16="http://schemas.microsoft.com/office/drawing/2014/main" id="{126667B1-905D-4857-81E1-F263B107EF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142" y="4864172"/>
              <a:ext cx="4266" cy="172508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E48BCA95-5228-4B51-B8BA-E1E354C820FD}"/>
              </a:ext>
            </a:extLst>
          </p:cNvPr>
          <p:cNvGrpSpPr/>
          <p:nvPr/>
        </p:nvGrpSpPr>
        <p:grpSpPr>
          <a:xfrm>
            <a:off x="1660070" y="3400018"/>
            <a:ext cx="715259" cy="369332"/>
            <a:chOff x="1660070" y="3400018"/>
            <a:chExt cx="715259" cy="369332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1A20C92B-F2EC-417C-BD9F-D1BF286E8631}"/>
                </a:ext>
              </a:extLst>
            </p:cNvPr>
            <p:cNvSpPr/>
            <p:nvPr/>
          </p:nvSpPr>
          <p:spPr>
            <a:xfrm>
              <a:off x="1660070" y="3400018"/>
              <a:ext cx="7152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dirty="0">
                  <a:solidFill>
                    <a:srgbClr val="C00000"/>
                  </a:solidFill>
                  <a:latin typeface="Comic Sans MS" panose="030F0702030302020204" pitchFamily="66" charset="0"/>
                  <a:ea typeface="微軟正黑體" pitchFamily="34" charset="-120"/>
                </a:rPr>
                <a:t>=C-H</a:t>
              </a:r>
            </a:p>
          </p:txBody>
        </p:sp>
        <p:cxnSp>
          <p:nvCxnSpPr>
            <p:cNvPr id="74" name="直線接點 73">
              <a:extLst>
                <a:ext uri="{FF2B5EF4-FFF2-40B4-BE49-F238E27FC236}">
                  <a16:creationId xmlns:a16="http://schemas.microsoft.com/office/drawing/2014/main" id="{1B6BD6CE-12FF-4336-8BB1-A5DEAF64CA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09093" y="3412201"/>
              <a:ext cx="4266" cy="172508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902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5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  <p:bldP spid="39" grpId="0"/>
      <p:bldP spid="40" grpId="0"/>
      <p:bldP spid="43" grpId="0"/>
      <p:bldP spid="48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3" grpId="0"/>
      <p:bldP spid="65" grpId="0"/>
      <p:bldP spid="66" grpId="0"/>
      <p:bldP spid="67" grpId="0"/>
      <p:bldP spid="6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CD9825-C24F-4ABD-9A2E-3C72B7205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39291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b="1" dirty="0"/>
              <a:t>Infrared absorption frequencies of oxygen-containing substances</a:t>
            </a:r>
            <a:endParaRPr lang="zh-TW" altLang="en-US" sz="4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C1978D-229D-44EF-BE01-15E6A8016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13</a:t>
            </a:fld>
            <a:endParaRPr lang="zh-TW" altLang="en-US"/>
          </a:p>
        </p:txBody>
      </p:sp>
      <p:graphicFrame>
        <p:nvGraphicFramePr>
          <p:cNvPr id="9" name="Group 42">
            <a:extLst>
              <a:ext uri="{FF2B5EF4-FFF2-40B4-BE49-F238E27FC236}">
                <a16:creationId xmlns:a16="http://schemas.microsoft.com/office/drawing/2014/main" id="{EC813714-E305-448F-9E69-4C1ED7F9D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736940"/>
              </p:ext>
            </p:extLst>
          </p:nvPr>
        </p:nvGraphicFramePr>
        <p:xfrm>
          <a:off x="409239" y="3571859"/>
          <a:ext cx="8093818" cy="224015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8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35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36171289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581223041"/>
                    </a:ext>
                  </a:extLst>
                </a:gridCol>
                <a:gridCol w="1024315">
                  <a:extLst>
                    <a:ext uri="{9D8B030D-6E8A-4147-A177-3AD203B41FA5}">
                      <a16:colId xmlns:a16="http://schemas.microsoft.com/office/drawing/2014/main" val="752981814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2125888183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3126336825"/>
                    </a:ext>
                  </a:extLst>
                </a:gridCol>
              </a:tblGrid>
              <a:tr h="48782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Bond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Functional</a:t>
                      </a:r>
                      <a:b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</a:b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class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Frequency</a:t>
                      </a:r>
                      <a:b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</a:b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cm</a:t>
                      </a:r>
                      <a:r>
                        <a:rPr kumimoji="1" lang="en-US" altLang="zh-TW" sz="1800" u="none" strike="noStrike" cap="none" normalizeH="0" baseline="30000" dirty="0">
                          <a:ln>
                            <a:noFill/>
                          </a:ln>
                          <a:effectLst/>
                        </a:rPr>
                        <a:t>-1</a:t>
                      </a:r>
                      <a:endParaRPr kumimoji="1" lang="zh-TW" altLang="en-US" sz="18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Signal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Bond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Class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Frequency</a:t>
                      </a:r>
                      <a:b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</a:b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cm</a:t>
                      </a:r>
                      <a:r>
                        <a:rPr kumimoji="1" lang="en-US" altLang="zh-TW" sz="1800" u="none" strike="noStrike" cap="none" normalizeH="0" baseline="30000" dirty="0">
                          <a:ln>
                            <a:noFill/>
                          </a:ln>
                          <a:effectLst/>
                        </a:rPr>
                        <a:t>-1</a:t>
                      </a:r>
                      <a:endParaRPr kumimoji="1" lang="zh-TW" altLang="en-US" sz="18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Signal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2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O-H</a:t>
                      </a:r>
                      <a:endParaRPr kumimoji="1" lang="zh-TW" alt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Alcohol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3400-3650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S&amp;B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N-H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Amine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3300-3500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M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2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O-H</a:t>
                      </a:r>
                      <a:endParaRPr kumimoji="1" lang="zh-TW" alt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Carboxylic acid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2500-3100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S&amp;B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C=N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Imine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1610-1690 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S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400399442"/>
                  </a:ext>
                </a:extLst>
              </a:tr>
              <a:tr h="28802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=C-H</a:t>
                      </a:r>
                      <a:endParaRPr kumimoji="1" lang="zh-TW" altLang="en-US" sz="16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Aldehyde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3020-3100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C≡N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Nitrile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2210-2260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M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26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C=O </a:t>
                      </a:r>
                      <a:endParaRPr kumimoji="1" lang="zh-TW" alt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Aldehyde, ketone, ester, amide and carboxylic acid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1670-1780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NO</a:t>
                      </a:r>
                      <a:r>
                        <a:rPr kumimoji="1" lang="en-US" altLang="zh-TW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2</a:t>
                      </a:r>
                      <a:endParaRPr kumimoji="1" lang="zh-TW" alt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Nitro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1540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S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807">
                <a:tc v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 v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 v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 v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/>
                        <a:t>W: weak, M: medium, S: strong</a:t>
                      </a:r>
                      <a:endParaRPr lang="zh-TW" altLang="en-US" sz="2000" dirty="0"/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3" name="群組 12">
            <a:extLst>
              <a:ext uri="{FF2B5EF4-FFF2-40B4-BE49-F238E27FC236}">
                <a16:creationId xmlns:a16="http://schemas.microsoft.com/office/drawing/2014/main" id="{C2B3B2E3-2727-49F8-B053-505985D7902B}"/>
              </a:ext>
            </a:extLst>
          </p:cNvPr>
          <p:cNvGrpSpPr/>
          <p:nvPr/>
        </p:nvGrpSpPr>
        <p:grpSpPr>
          <a:xfrm>
            <a:off x="427314" y="3061693"/>
            <a:ext cx="7910374" cy="400110"/>
            <a:chOff x="798712" y="5254958"/>
            <a:chExt cx="7910374" cy="400110"/>
          </a:xfrm>
        </p:grpSpPr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27886C4C-025C-4D9A-8839-4CA95DF4BA40}"/>
                </a:ext>
              </a:extLst>
            </p:cNvPr>
            <p:cNvSpPr txBox="1"/>
            <p:nvPr/>
          </p:nvSpPr>
          <p:spPr>
            <a:xfrm>
              <a:off x="798712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4000</a:t>
              </a:r>
              <a:endParaRPr lang="zh-TW" altLang="en-US" sz="2000" dirty="0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5DB9F0EA-0A97-42B6-BE52-9AC668D43159}"/>
                </a:ext>
              </a:extLst>
            </p:cNvPr>
            <p:cNvSpPr txBox="1"/>
            <p:nvPr/>
          </p:nvSpPr>
          <p:spPr>
            <a:xfrm>
              <a:off x="1478081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3500</a:t>
              </a:r>
              <a:endParaRPr lang="zh-TW" altLang="en-US" sz="2000" dirty="0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D8D53D08-590D-44B6-9B6A-897BCEBC1FF5}"/>
                </a:ext>
              </a:extLst>
            </p:cNvPr>
            <p:cNvSpPr txBox="1"/>
            <p:nvPr/>
          </p:nvSpPr>
          <p:spPr>
            <a:xfrm>
              <a:off x="2863467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2500</a:t>
              </a:r>
              <a:endParaRPr lang="zh-TW" altLang="en-US" sz="2000" dirty="0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BEECFE5F-0FBD-41CE-A175-2DB2464CD269}"/>
                </a:ext>
              </a:extLst>
            </p:cNvPr>
            <p:cNvSpPr txBox="1"/>
            <p:nvPr/>
          </p:nvSpPr>
          <p:spPr>
            <a:xfrm>
              <a:off x="2157450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3000</a:t>
              </a:r>
              <a:endParaRPr lang="zh-TW" altLang="en-US" sz="2000" dirty="0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B7475574-BFDF-4689-AF7C-C3B1D4A34447}"/>
                </a:ext>
              </a:extLst>
            </p:cNvPr>
            <p:cNvSpPr txBox="1"/>
            <p:nvPr/>
          </p:nvSpPr>
          <p:spPr>
            <a:xfrm>
              <a:off x="3687606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2000</a:t>
              </a:r>
              <a:endParaRPr lang="zh-TW" altLang="en-US" sz="2000" dirty="0"/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EF38BEC5-280D-4A25-950E-32056C710F56}"/>
                </a:ext>
              </a:extLst>
            </p:cNvPr>
            <p:cNvSpPr txBox="1"/>
            <p:nvPr/>
          </p:nvSpPr>
          <p:spPr>
            <a:xfrm>
              <a:off x="5812410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1000</a:t>
              </a:r>
              <a:endParaRPr lang="zh-TW" altLang="en-US" sz="2000" dirty="0"/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D8677509-25BB-4643-8187-5DF99FFF99F1}"/>
                </a:ext>
              </a:extLst>
            </p:cNvPr>
            <p:cNvSpPr txBox="1"/>
            <p:nvPr/>
          </p:nvSpPr>
          <p:spPr>
            <a:xfrm>
              <a:off x="8134890" y="5254958"/>
              <a:ext cx="574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500</a:t>
              </a:r>
              <a:endParaRPr lang="zh-TW" altLang="en-US" sz="2000" dirty="0"/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6482DD41-17F7-4027-9D9E-E0CF5ACE8398}"/>
                </a:ext>
              </a:extLst>
            </p:cNvPr>
            <p:cNvSpPr txBox="1"/>
            <p:nvPr/>
          </p:nvSpPr>
          <p:spPr>
            <a:xfrm>
              <a:off x="4775656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1500</a:t>
              </a:r>
              <a:endParaRPr lang="zh-TW" altLang="en-US" sz="2000" dirty="0"/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8C8970F9-AE7B-4F7E-AFD1-FB218777F117}"/>
              </a:ext>
            </a:extLst>
          </p:cNvPr>
          <p:cNvGrpSpPr/>
          <p:nvPr/>
        </p:nvGrpSpPr>
        <p:grpSpPr>
          <a:xfrm>
            <a:off x="525360" y="1375754"/>
            <a:ext cx="7804651" cy="1733611"/>
            <a:chOff x="904435" y="3071931"/>
            <a:chExt cx="7804651" cy="1733611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E1B9F00A-7DF3-4B1B-91B3-5D0194DB00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02" t="1408" b="20222"/>
            <a:stretch/>
          </p:blipFill>
          <p:spPr>
            <a:xfrm>
              <a:off x="1066575" y="3205334"/>
              <a:ext cx="7642511" cy="1600208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8AF2BE5-0096-4321-890E-26EBEA3F6D6F}"/>
                </a:ext>
              </a:extLst>
            </p:cNvPr>
            <p:cNvSpPr/>
            <p:nvPr/>
          </p:nvSpPr>
          <p:spPr>
            <a:xfrm>
              <a:off x="904435" y="3071931"/>
              <a:ext cx="254832" cy="17336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9FABF3A0-0EF5-44F5-8E5A-2FCA20C7B85F}"/>
              </a:ext>
            </a:extLst>
          </p:cNvPr>
          <p:cNvGrpSpPr/>
          <p:nvPr/>
        </p:nvGrpSpPr>
        <p:grpSpPr>
          <a:xfrm rot="5400000">
            <a:off x="1914707" y="2143884"/>
            <a:ext cx="678743" cy="634350"/>
            <a:chOff x="2237317" y="3356043"/>
            <a:chExt cx="1064722" cy="763647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907737E-3DC1-43BB-9782-E3A6F2179B02}"/>
                </a:ext>
              </a:extLst>
            </p:cNvPr>
            <p:cNvSpPr/>
            <p:nvPr/>
          </p:nvSpPr>
          <p:spPr>
            <a:xfrm rot="16200000">
              <a:off x="2664828" y="3452519"/>
              <a:ext cx="733688" cy="54073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TW" sz="2000" dirty="0"/>
                <a:t>C−H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8B6B7C4-524E-4D6F-B616-977F708DF23C}"/>
                </a:ext>
              </a:extLst>
            </p:cNvPr>
            <p:cNvSpPr/>
            <p:nvPr/>
          </p:nvSpPr>
          <p:spPr>
            <a:xfrm rot="16200000">
              <a:off x="2294255" y="3622879"/>
              <a:ext cx="426859" cy="54073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TW" sz="2000" dirty="0"/>
                <a:t>O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171158D1-07AC-4FB7-8A4C-CF45027C2105}"/>
                </a:ext>
              </a:extLst>
            </p:cNvPr>
            <p:cNvSpPr txBox="1"/>
            <p:nvPr/>
          </p:nvSpPr>
          <p:spPr>
            <a:xfrm>
              <a:off x="2501999" y="3638027"/>
              <a:ext cx="490845" cy="481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=</a:t>
              </a:r>
              <a:endParaRPr lang="zh-TW" altLang="en-US" sz="2000" dirty="0"/>
            </a:p>
          </p:txBody>
        </p: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87E8BD92-D84D-46E4-8015-5CAE72080D15}"/>
              </a:ext>
            </a:extLst>
          </p:cNvPr>
          <p:cNvSpPr/>
          <p:nvPr/>
        </p:nvSpPr>
        <p:spPr>
          <a:xfrm>
            <a:off x="3871064" y="2463465"/>
            <a:ext cx="619080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 dirty="0"/>
              <a:t>C=O</a:t>
            </a:r>
          </a:p>
        </p:txBody>
      </p:sp>
      <p:sp>
        <p:nvSpPr>
          <p:cNvPr id="31" name="等腰三角形 30">
            <a:extLst>
              <a:ext uri="{FF2B5EF4-FFF2-40B4-BE49-F238E27FC236}">
                <a16:creationId xmlns:a16="http://schemas.microsoft.com/office/drawing/2014/main" id="{69EAD05E-1F18-4224-AE28-640F3309FF66}"/>
              </a:ext>
            </a:extLst>
          </p:cNvPr>
          <p:cNvSpPr/>
          <p:nvPr/>
        </p:nvSpPr>
        <p:spPr>
          <a:xfrm flipV="1">
            <a:off x="1383261" y="1548796"/>
            <a:ext cx="760685" cy="1329136"/>
          </a:xfrm>
          <a:prstGeom prst="triangle">
            <a:avLst>
              <a:gd name="adj" fmla="val 43253"/>
            </a:avLst>
          </a:prstGeom>
          <a:solidFill>
            <a:srgbClr val="FF9B9B">
              <a:alpha val="54118"/>
            </a:srgb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等腰三角形 31">
            <a:extLst>
              <a:ext uri="{FF2B5EF4-FFF2-40B4-BE49-F238E27FC236}">
                <a16:creationId xmlns:a16="http://schemas.microsoft.com/office/drawing/2014/main" id="{B806B7CD-6C2B-4654-A50A-6E45C4F0454D}"/>
              </a:ext>
            </a:extLst>
          </p:cNvPr>
          <p:cNvSpPr/>
          <p:nvPr/>
        </p:nvSpPr>
        <p:spPr>
          <a:xfrm flipV="1">
            <a:off x="2310043" y="1548796"/>
            <a:ext cx="716146" cy="1329136"/>
          </a:xfrm>
          <a:prstGeom prst="triangle">
            <a:avLst>
              <a:gd name="adj" fmla="val 43253"/>
            </a:avLst>
          </a:prstGeom>
          <a:solidFill>
            <a:srgbClr val="FF9B9B">
              <a:alpha val="54118"/>
            </a:srgb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等腰三角形 32">
            <a:extLst>
              <a:ext uri="{FF2B5EF4-FFF2-40B4-BE49-F238E27FC236}">
                <a16:creationId xmlns:a16="http://schemas.microsoft.com/office/drawing/2014/main" id="{A0DDE4AC-6894-48A4-A938-281FC731CA01}"/>
              </a:ext>
            </a:extLst>
          </p:cNvPr>
          <p:cNvSpPr/>
          <p:nvPr/>
        </p:nvSpPr>
        <p:spPr>
          <a:xfrm flipV="1">
            <a:off x="2047684" y="1548796"/>
            <a:ext cx="113690" cy="708848"/>
          </a:xfrm>
          <a:prstGeom prst="triangle">
            <a:avLst>
              <a:gd name="adj" fmla="val 50000"/>
            </a:avLst>
          </a:prstGeom>
          <a:solidFill>
            <a:schemeClr val="bg1">
              <a:lumMod val="75000"/>
              <a:alpha val="54118"/>
            </a:scheme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等腰三角形 33">
            <a:extLst>
              <a:ext uri="{FF2B5EF4-FFF2-40B4-BE49-F238E27FC236}">
                <a16:creationId xmlns:a16="http://schemas.microsoft.com/office/drawing/2014/main" id="{9158D767-0A4C-44DF-9EEC-1E4ACD718D34}"/>
              </a:ext>
            </a:extLst>
          </p:cNvPr>
          <p:cNvSpPr/>
          <p:nvPr/>
        </p:nvSpPr>
        <p:spPr>
          <a:xfrm flipV="1">
            <a:off x="4284931" y="1548796"/>
            <a:ext cx="179283" cy="1388239"/>
          </a:xfrm>
          <a:prstGeom prst="triangle">
            <a:avLst>
              <a:gd name="adj" fmla="val 50000"/>
            </a:avLst>
          </a:prstGeom>
          <a:solidFill>
            <a:schemeClr val="bg1">
              <a:lumMod val="75000"/>
              <a:alpha val="54118"/>
            </a:scheme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等腰三角形 34">
            <a:extLst>
              <a:ext uri="{FF2B5EF4-FFF2-40B4-BE49-F238E27FC236}">
                <a16:creationId xmlns:a16="http://schemas.microsoft.com/office/drawing/2014/main" id="{A3B897F1-6328-4017-AD1C-52F3F028180F}"/>
              </a:ext>
            </a:extLst>
          </p:cNvPr>
          <p:cNvSpPr/>
          <p:nvPr/>
        </p:nvSpPr>
        <p:spPr>
          <a:xfrm flipV="1">
            <a:off x="3454825" y="1548796"/>
            <a:ext cx="51033" cy="1388239"/>
          </a:xfrm>
          <a:prstGeom prst="triangle">
            <a:avLst>
              <a:gd name="adj" fmla="val 50000"/>
            </a:avLst>
          </a:prstGeom>
          <a:solidFill>
            <a:srgbClr val="ABA7A7">
              <a:alpha val="54118"/>
            </a:srgb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6D33BFB-5079-47B6-9941-0AA1D5CDDD7A}"/>
              </a:ext>
            </a:extLst>
          </p:cNvPr>
          <p:cNvSpPr/>
          <p:nvPr/>
        </p:nvSpPr>
        <p:spPr>
          <a:xfrm>
            <a:off x="3009073" y="2451967"/>
            <a:ext cx="614271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 dirty="0"/>
              <a:t>C≡N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B7D96CE-446F-4E02-B50C-404E68876371}"/>
              </a:ext>
            </a:extLst>
          </p:cNvPr>
          <p:cNvSpPr/>
          <p:nvPr/>
        </p:nvSpPr>
        <p:spPr>
          <a:xfrm>
            <a:off x="941357" y="2442793"/>
            <a:ext cx="1003480" cy="56566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000" dirty="0"/>
              <a:t>O−H </a:t>
            </a:r>
          </a:p>
          <a:p>
            <a:pPr algn="ctr">
              <a:lnSpc>
                <a:spcPct val="80000"/>
              </a:lnSpc>
            </a:pPr>
            <a:r>
              <a:rPr lang="en-US" altLang="zh-TW" dirty="0"/>
              <a:t>(alcohol)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7A69B19-2703-4DA4-8DFE-44DB0F2BFEE4}"/>
              </a:ext>
            </a:extLst>
          </p:cNvPr>
          <p:cNvSpPr/>
          <p:nvPr/>
        </p:nvSpPr>
        <p:spPr>
          <a:xfrm>
            <a:off x="2409204" y="1688799"/>
            <a:ext cx="1215717" cy="103412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000" dirty="0"/>
              <a:t>O−H</a:t>
            </a:r>
            <a:br>
              <a:rPr lang="en-US" altLang="zh-TW" sz="2000" dirty="0"/>
            </a:br>
            <a:r>
              <a:rPr lang="en-US" altLang="zh-TW" dirty="0"/>
              <a:t>(Carboxylic</a:t>
            </a:r>
            <a:br>
              <a:rPr lang="en-US" altLang="zh-TW" dirty="0"/>
            </a:br>
            <a:r>
              <a:rPr lang="en-US" altLang="zh-TW" dirty="0"/>
              <a:t>acid)</a:t>
            </a:r>
          </a:p>
          <a:p>
            <a:pPr algn="ctr">
              <a:lnSpc>
                <a:spcPct val="80000"/>
              </a:lnSpc>
            </a:pPr>
            <a:endParaRPr lang="en-US" altLang="zh-TW" sz="2000" dirty="0"/>
          </a:p>
        </p:txBody>
      </p:sp>
      <p:sp>
        <p:nvSpPr>
          <p:cNvPr id="40" name="等腰三角形 39">
            <a:extLst>
              <a:ext uri="{FF2B5EF4-FFF2-40B4-BE49-F238E27FC236}">
                <a16:creationId xmlns:a16="http://schemas.microsoft.com/office/drawing/2014/main" id="{30E4B859-AD02-4EB2-85F2-8EBC55521719}"/>
              </a:ext>
            </a:extLst>
          </p:cNvPr>
          <p:cNvSpPr/>
          <p:nvPr/>
        </p:nvSpPr>
        <p:spPr>
          <a:xfrm flipV="1">
            <a:off x="4597768" y="1548796"/>
            <a:ext cx="179283" cy="1388239"/>
          </a:xfrm>
          <a:prstGeom prst="triangle">
            <a:avLst>
              <a:gd name="adj" fmla="val 50000"/>
            </a:avLst>
          </a:prstGeom>
          <a:solidFill>
            <a:schemeClr val="bg1">
              <a:lumMod val="75000"/>
              <a:alpha val="54118"/>
            </a:scheme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07843FF-8460-4BF4-A132-A272C3B8DED5}"/>
              </a:ext>
            </a:extLst>
          </p:cNvPr>
          <p:cNvSpPr/>
          <p:nvPr/>
        </p:nvSpPr>
        <p:spPr>
          <a:xfrm>
            <a:off x="4676082" y="2615148"/>
            <a:ext cx="606255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 dirty="0"/>
              <a:t>NO</a:t>
            </a:r>
            <a:r>
              <a:rPr lang="en-US" altLang="zh-TW" sz="2000" baseline="-25000" dirty="0"/>
              <a:t>2</a:t>
            </a:r>
          </a:p>
        </p:txBody>
      </p:sp>
      <p:sp>
        <p:nvSpPr>
          <p:cNvPr id="42" name="等腰三角形 41">
            <a:extLst>
              <a:ext uri="{FF2B5EF4-FFF2-40B4-BE49-F238E27FC236}">
                <a16:creationId xmlns:a16="http://schemas.microsoft.com/office/drawing/2014/main" id="{0CBC3A85-7353-4AC8-BE0A-4261BB1571BE}"/>
              </a:ext>
            </a:extLst>
          </p:cNvPr>
          <p:cNvSpPr/>
          <p:nvPr/>
        </p:nvSpPr>
        <p:spPr>
          <a:xfrm flipV="1">
            <a:off x="1585346" y="1550238"/>
            <a:ext cx="363354" cy="762269"/>
          </a:xfrm>
          <a:prstGeom prst="triangle">
            <a:avLst>
              <a:gd name="adj" fmla="val 43253"/>
            </a:avLst>
          </a:prstGeom>
          <a:solidFill>
            <a:schemeClr val="bg1">
              <a:lumMod val="75000"/>
              <a:alpha val="54118"/>
            </a:scheme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44FA1BB-B222-4409-BDCE-BDC36F737DD9}"/>
              </a:ext>
            </a:extLst>
          </p:cNvPr>
          <p:cNvSpPr/>
          <p:nvPr/>
        </p:nvSpPr>
        <p:spPr>
          <a:xfrm>
            <a:off x="1170304" y="2053902"/>
            <a:ext cx="696024" cy="3447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000" dirty="0"/>
              <a:t>N−H </a:t>
            </a:r>
          </a:p>
        </p:txBody>
      </p:sp>
      <p:sp>
        <p:nvSpPr>
          <p:cNvPr id="44" name="等腰三角形 43">
            <a:extLst>
              <a:ext uri="{FF2B5EF4-FFF2-40B4-BE49-F238E27FC236}">
                <a16:creationId xmlns:a16="http://schemas.microsoft.com/office/drawing/2014/main" id="{5531BCD7-5738-4E27-ACE1-681F6C16730B}"/>
              </a:ext>
            </a:extLst>
          </p:cNvPr>
          <p:cNvSpPr/>
          <p:nvPr/>
        </p:nvSpPr>
        <p:spPr>
          <a:xfrm flipV="1">
            <a:off x="4440738" y="1550340"/>
            <a:ext cx="179283" cy="1388239"/>
          </a:xfrm>
          <a:prstGeom prst="triangle">
            <a:avLst>
              <a:gd name="adj" fmla="val 50000"/>
            </a:avLst>
          </a:prstGeom>
          <a:solidFill>
            <a:schemeClr val="bg1">
              <a:lumMod val="75000"/>
              <a:alpha val="54118"/>
            </a:scheme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AD5B0C8-AAD1-4C98-BC40-FD6CA70FFDD2}"/>
              </a:ext>
            </a:extLst>
          </p:cNvPr>
          <p:cNvSpPr/>
          <p:nvPr/>
        </p:nvSpPr>
        <p:spPr>
          <a:xfrm>
            <a:off x="4171617" y="2677877"/>
            <a:ext cx="619080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 dirty="0"/>
              <a:t>C=N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9B397115-4E35-41A8-9679-75138E744433}"/>
              </a:ext>
            </a:extLst>
          </p:cNvPr>
          <p:cNvSpPr txBox="1"/>
          <p:nvPr/>
        </p:nvSpPr>
        <p:spPr>
          <a:xfrm>
            <a:off x="32138" y="-15101"/>
            <a:ext cx="94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baseline="30000" dirty="0">
                <a:solidFill>
                  <a:srgbClr val="C00000"/>
                </a:solidFill>
                <a:latin typeface="Comic Sans MS" panose="030F0702030302020204" pitchFamily="66" charset="0"/>
              </a:rPr>
              <a:t>N</a:t>
            </a:r>
            <a:r>
              <a:rPr lang="en-US" altLang="zh-TW" sz="2800" b="1" dirty="0">
                <a:solidFill>
                  <a:srgbClr val="C00000"/>
                </a:solidFill>
                <a:latin typeface="Comic Sans MS" panose="030F0702030302020204" pitchFamily="66" charset="0"/>
              </a:rPr>
              <a:t>P3 </a:t>
            </a:r>
            <a:endParaRPr lang="zh-TW" altLang="en-US" sz="2800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93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7" grpId="0"/>
      <p:bldP spid="38" grpId="0"/>
      <p:bldP spid="42" grpId="0" animBg="1"/>
      <p:bldP spid="4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924F5E-B4E7-46DA-97E9-DCBD8551C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4DD2F544-F2B1-40BE-B41D-3A5241E5DA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989"/>
          <a:stretch/>
        </p:blipFill>
        <p:spPr bwMode="auto">
          <a:xfrm>
            <a:off x="6810663" y="244608"/>
            <a:ext cx="1294246" cy="224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841F7299-D92E-4882-AF54-BA814D91F57F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97" y="2488687"/>
            <a:ext cx="7706349" cy="3301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標題 1">
            <a:extLst>
              <a:ext uri="{FF2B5EF4-FFF2-40B4-BE49-F238E27FC236}">
                <a16:creationId xmlns:a16="http://schemas.microsoft.com/office/drawing/2014/main" id="{71964AE5-F126-4B1B-842C-7CCA125D0F80}"/>
              </a:ext>
            </a:extLst>
          </p:cNvPr>
          <p:cNvSpPr txBox="1">
            <a:spLocks/>
          </p:cNvSpPr>
          <p:nvPr/>
        </p:nvSpPr>
        <p:spPr bwMode="auto">
          <a:xfrm>
            <a:off x="1116586" y="659101"/>
            <a:ext cx="5242649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微軟正黑體" pitchFamily="34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微軟正黑體" pitchFamily="34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微軟正黑體" pitchFamily="34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微軟正黑體" pitchFamily="34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微軟正黑體" pitchFamily="34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微軟正黑體" pitchFamily="34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微軟正黑體" pitchFamily="34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微軟正黑體" pitchFamily="34" charset="-12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4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微軟正黑體"/>
                <a:cs typeface="+mj-cs"/>
              </a:rPr>
              <a:t>Infrared spectroscopy –  phenol </a:t>
            </a:r>
            <a:endParaRPr kumimoji="1" lang="zh-TW" altLang="en-US" sz="44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微軟正黑體"/>
              <a:cs typeface="+mj-cs"/>
            </a:endParaRPr>
          </a:p>
        </p:txBody>
      </p:sp>
      <p:sp>
        <p:nvSpPr>
          <p:cNvPr id="37" name="Text Box 23">
            <a:extLst>
              <a:ext uri="{FF2B5EF4-FFF2-40B4-BE49-F238E27FC236}">
                <a16:creationId xmlns:a16="http://schemas.microsoft.com/office/drawing/2014/main" id="{ECA92E44-9360-4602-ABF2-B4B5D7D65F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5935" y="1839631"/>
            <a:ext cx="1728788" cy="6832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440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zh-TW" sz="2400" i="1" dirty="0">
                <a:solidFill>
                  <a:srgbClr val="FF0000"/>
                </a:solidFill>
                <a:ea typeface="微軟正黑體" pitchFamily="34" charset="-120"/>
              </a:rPr>
              <a:t>H-O</a:t>
            </a:r>
            <a:br>
              <a:rPr kumimoji="1" lang="en-US" altLang="zh-TW" sz="2400" i="1" dirty="0">
                <a:solidFill>
                  <a:srgbClr val="FF0000"/>
                </a:solidFill>
                <a:ea typeface="微軟正黑體" pitchFamily="34" charset="-120"/>
              </a:rPr>
            </a:br>
            <a:r>
              <a:rPr kumimoji="1" lang="en-US" altLang="zh-TW" sz="2400" i="1" dirty="0">
                <a:solidFill>
                  <a:srgbClr val="FF0000"/>
                </a:solidFill>
                <a:ea typeface="微軟正黑體" pitchFamily="34" charset="-120"/>
              </a:rPr>
              <a:t>stretching</a:t>
            </a:r>
          </a:p>
        </p:txBody>
      </p:sp>
      <p:sp>
        <p:nvSpPr>
          <p:cNvPr id="38" name="Text Box 25">
            <a:extLst>
              <a:ext uri="{FF2B5EF4-FFF2-40B4-BE49-F238E27FC236}">
                <a16:creationId xmlns:a16="http://schemas.microsoft.com/office/drawing/2014/main" id="{7F8ED42D-2DBF-4EB1-8459-FD345709B2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490" y="1233706"/>
            <a:ext cx="2190023" cy="690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400" i="1" dirty="0">
                <a:solidFill>
                  <a:srgbClr val="FF3300"/>
                </a:solidFill>
                <a:ea typeface="微軟正黑體" pitchFamily="34" charset="-120"/>
              </a:rPr>
              <a:t>3400~3650 cm</a:t>
            </a:r>
            <a:r>
              <a:rPr kumimoji="1" lang="en-US" altLang="zh-TW" sz="2400" i="1" baseline="30000" dirty="0">
                <a:solidFill>
                  <a:srgbClr val="FF3300"/>
                </a:solidFill>
                <a:ea typeface="微軟正黑體" pitchFamily="34" charset="-120"/>
              </a:rPr>
              <a:t>-1</a:t>
            </a:r>
            <a:br>
              <a:rPr kumimoji="1" lang="en-US" altLang="zh-TW" sz="2400" i="1" baseline="30000" dirty="0">
                <a:solidFill>
                  <a:srgbClr val="FF3300"/>
                </a:solidFill>
                <a:ea typeface="微軟正黑體" pitchFamily="34" charset="-120"/>
              </a:rPr>
            </a:br>
            <a:r>
              <a:rPr kumimoji="1" lang="en-US" altLang="zh-TW" sz="2400" i="1" dirty="0">
                <a:solidFill>
                  <a:srgbClr val="FF3300"/>
                </a:solidFill>
                <a:ea typeface="微軟正黑體" pitchFamily="34" charset="-120"/>
              </a:rPr>
              <a:t>(Strong, broad)</a:t>
            </a:r>
            <a:endParaRPr kumimoji="1" lang="en-US" altLang="zh-TW" sz="2400" i="1" baseline="30000" dirty="0">
              <a:solidFill>
                <a:srgbClr val="FF3300"/>
              </a:solidFill>
              <a:ea typeface="微軟正黑體" pitchFamily="34" charset="-12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20D4D640-B159-4F46-AC2F-C44696F5C7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7984" y="2583227"/>
            <a:ext cx="828675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</a:pPr>
            <a:r>
              <a:rPr kumimoji="1" lang="en-US" altLang="zh-TW" sz="4400" i="1" dirty="0">
                <a:solidFill>
                  <a:srgbClr val="FF0000"/>
                </a:solidFill>
                <a:latin typeface="Verdana" pitchFamily="34" charset="0"/>
                <a:ea typeface="微軟正黑體" pitchFamily="34" charset="-120"/>
              </a:rPr>
              <a:t> </a:t>
            </a:r>
            <a:endParaRPr kumimoji="1" lang="zh-TW" altLang="en-US" sz="4400" i="1" dirty="0">
              <a:solidFill>
                <a:srgbClr val="FF0000"/>
              </a:solidFill>
              <a:latin typeface="Verdana" pitchFamily="34" charset="0"/>
              <a:ea typeface="微軟正黑體" pitchFamily="34" charset="-120"/>
            </a:endParaRPr>
          </a:p>
        </p:txBody>
      </p: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60E22111-1FAF-4F9B-B85E-F7894597C3C5}"/>
              </a:ext>
            </a:extLst>
          </p:cNvPr>
          <p:cNvGrpSpPr/>
          <p:nvPr/>
        </p:nvGrpSpPr>
        <p:grpSpPr>
          <a:xfrm>
            <a:off x="768715" y="5708563"/>
            <a:ext cx="7893591" cy="395173"/>
            <a:chOff x="768715" y="5031013"/>
            <a:chExt cx="7893591" cy="395173"/>
          </a:xfrm>
        </p:grpSpPr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B4C912D5-E611-4A5D-881B-8539BB4B6BE6}"/>
                </a:ext>
              </a:extLst>
            </p:cNvPr>
            <p:cNvSpPr txBox="1"/>
            <p:nvPr/>
          </p:nvSpPr>
          <p:spPr>
            <a:xfrm>
              <a:off x="768715" y="5031013"/>
              <a:ext cx="806632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4000</a:t>
              </a:r>
              <a:endParaRPr kumimoji="1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5DA64F89-43AC-4D04-8F58-64727DAF0BB9}"/>
                </a:ext>
              </a:extLst>
            </p:cNvPr>
            <p:cNvSpPr txBox="1"/>
            <p:nvPr/>
          </p:nvSpPr>
          <p:spPr>
            <a:xfrm>
              <a:off x="2201656" y="5031013"/>
              <a:ext cx="806632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3000</a:t>
              </a:r>
              <a:endParaRPr kumimoji="1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B066F70F-2153-44FD-A3F4-C1360E0DD382}"/>
                </a:ext>
              </a:extLst>
            </p:cNvPr>
            <p:cNvSpPr txBox="1"/>
            <p:nvPr/>
          </p:nvSpPr>
          <p:spPr>
            <a:xfrm>
              <a:off x="3634597" y="5031013"/>
              <a:ext cx="806632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2000</a:t>
              </a:r>
              <a:endParaRPr kumimoji="1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6757D8FB-4D74-4915-8C74-51F2AB9B143E}"/>
                </a:ext>
              </a:extLst>
            </p:cNvPr>
            <p:cNvSpPr txBox="1"/>
            <p:nvPr/>
          </p:nvSpPr>
          <p:spPr>
            <a:xfrm>
              <a:off x="5067538" y="5031013"/>
              <a:ext cx="806632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1500</a:t>
              </a:r>
              <a:endParaRPr kumimoji="1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74AB5086-950C-4651-835F-F30525F7EED0}"/>
                </a:ext>
              </a:extLst>
            </p:cNvPr>
            <p:cNvSpPr txBox="1"/>
            <p:nvPr/>
          </p:nvSpPr>
          <p:spPr>
            <a:xfrm>
              <a:off x="6500479" y="5031013"/>
              <a:ext cx="806632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1000</a:t>
              </a:r>
              <a:endParaRPr kumimoji="1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695D7152-D632-4C61-A498-941DE8E60D2E}"/>
                </a:ext>
              </a:extLst>
            </p:cNvPr>
            <p:cNvSpPr txBox="1"/>
            <p:nvPr/>
          </p:nvSpPr>
          <p:spPr>
            <a:xfrm>
              <a:off x="8011166" y="5031013"/>
              <a:ext cx="651140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500</a:t>
              </a:r>
              <a:endParaRPr kumimoji="1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2095F1F7-A1A2-433B-8B9F-B5483A8933BE}"/>
              </a:ext>
            </a:extLst>
          </p:cNvPr>
          <p:cNvGrpSpPr/>
          <p:nvPr/>
        </p:nvGrpSpPr>
        <p:grpSpPr>
          <a:xfrm>
            <a:off x="191340" y="2377421"/>
            <a:ext cx="950361" cy="2837927"/>
            <a:chOff x="191340" y="1699871"/>
            <a:chExt cx="950361" cy="2837927"/>
          </a:xfrm>
        </p:grpSpPr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E9A0ABD6-F66C-42C5-ADDD-5709B4986338}"/>
                </a:ext>
              </a:extLst>
            </p:cNvPr>
            <p:cNvSpPr txBox="1"/>
            <p:nvPr/>
          </p:nvSpPr>
          <p:spPr>
            <a:xfrm>
              <a:off x="490562" y="1699871"/>
              <a:ext cx="651139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100</a:t>
              </a:r>
              <a:endParaRPr kumimoji="1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26FEF559-F69B-49B9-BF27-85042C1E172F}"/>
                </a:ext>
              </a:extLst>
            </p:cNvPr>
            <p:cNvSpPr txBox="1"/>
            <p:nvPr/>
          </p:nvSpPr>
          <p:spPr>
            <a:xfrm>
              <a:off x="646052" y="2310559"/>
              <a:ext cx="495649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80</a:t>
              </a:r>
              <a:endParaRPr kumimoji="1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119989C3-8441-4D2D-BE14-AC6209B76C99}"/>
                </a:ext>
              </a:extLst>
            </p:cNvPr>
            <p:cNvSpPr txBox="1"/>
            <p:nvPr/>
          </p:nvSpPr>
          <p:spPr>
            <a:xfrm>
              <a:off x="646052" y="2921247"/>
              <a:ext cx="495649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60</a:t>
              </a:r>
              <a:endParaRPr kumimoji="1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76EC4A19-B579-4518-AA33-09A919D88F65}"/>
                </a:ext>
              </a:extLst>
            </p:cNvPr>
            <p:cNvSpPr txBox="1"/>
            <p:nvPr/>
          </p:nvSpPr>
          <p:spPr>
            <a:xfrm>
              <a:off x="646052" y="3531935"/>
              <a:ext cx="495649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40</a:t>
              </a:r>
              <a:endParaRPr kumimoji="1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2D37F7BA-E0ED-4188-96D1-926108D53DDC}"/>
                </a:ext>
              </a:extLst>
            </p:cNvPr>
            <p:cNvSpPr txBox="1"/>
            <p:nvPr/>
          </p:nvSpPr>
          <p:spPr>
            <a:xfrm>
              <a:off x="646052" y="4142625"/>
              <a:ext cx="495649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20</a:t>
              </a:r>
              <a:endParaRPr kumimoji="1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Text Box 22">
              <a:extLst>
                <a:ext uri="{FF2B5EF4-FFF2-40B4-BE49-F238E27FC236}">
                  <a16:creationId xmlns:a16="http://schemas.microsoft.com/office/drawing/2014/main" id="{1D02C9C9-D072-4157-964F-DBE4721E16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-812268" y="3095033"/>
              <a:ext cx="2431948" cy="424732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軟正黑體" pitchFamily="34" charset="-120"/>
                </a:rPr>
                <a:t>Transmittance (%)</a:t>
              </a:r>
            </a:p>
          </p:txBody>
        </p:sp>
      </p:grpSp>
      <p:sp>
        <p:nvSpPr>
          <p:cNvPr id="57" name="Text Box 22">
            <a:extLst>
              <a:ext uri="{FF2B5EF4-FFF2-40B4-BE49-F238E27FC236}">
                <a16:creationId xmlns:a16="http://schemas.microsoft.com/office/drawing/2014/main" id="{199EC3EE-0F7B-4EC3-999C-1C34C8C13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6513" y="6073273"/>
            <a:ext cx="1858962" cy="420687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 pitchFamily="34" charset="-120"/>
              </a:rPr>
              <a:t>Wavenumber</a:t>
            </a:r>
          </a:p>
        </p:txBody>
      </p: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24776F87-88A7-49A5-89F3-8D6925CC4FF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24102" y="632585"/>
            <a:ext cx="5133684" cy="3544326"/>
          </a:xfrm>
          <a:prstGeom prst="line">
            <a:avLst/>
          </a:prstGeom>
          <a:noFill/>
          <a:ln w="19050" algn="ctr">
            <a:solidFill>
              <a:srgbClr val="FF3300"/>
            </a:solidFill>
            <a:prstDash val="dash"/>
            <a:round/>
            <a:headEnd/>
            <a:tailEnd/>
          </a:ln>
        </p:spPr>
      </p:cxnSp>
      <p:grpSp>
        <p:nvGrpSpPr>
          <p:cNvPr id="75" name="群組 74">
            <a:extLst>
              <a:ext uri="{FF2B5EF4-FFF2-40B4-BE49-F238E27FC236}">
                <a16:creationId xmlns:a16="http://schemas.microsoft.com/office/drawing/2014/main" id="{857AE561-A59E-4B28-BAAD-5263F6DB66FC}"/>
              </a:ext>
            </a:extLst>
          </p:cNvPr>
          <p:cNvGrpSpPr/>
          <p:nvPr/>
        </p:nvGrpSpPr>
        <p:grpSpPr>
          <a:xfrm>
            <a:off x="2835096" y="2647974"/>
            <a:ext cx="2656702" cy="2828568"/>
            <a:chOff x="2835096" y="2321957"/>
            <a:chExt cx="2656702" cy="2971705"/>
          </a:xfrm>
        </p:grpSpPr>
        <p:cxnSp>
          <p:nvCxnSpPr>
            <p:cNvPr id="63" name="直線接點 62">
              <a:extLst>
                <a:ext uri="{FF2B5EF4-FFF2-40B4-BE49-F238E27FC236}">
                  <a16:creationId xmlns:a16="http://schemas.microsoft.com/office/drawing/2014/main" id="{A3991E83-AB6A-425C-8D6A-69C85EFA85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1798" y="2321957"/>
              <a:ext cx="0" cy="2971705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接點 63">
              <a:extLst>
                <a:ext uri="{FF2B5EF4-FFF2-40B4-BE49-F238E27FC236}">
                  <a16:creationId xmlns:a16="http://schemas.microsoft.com/office/drawing/2014/main" id="{5C18936C-ABED-4C79-A0BA-E07A4ECF64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5096" y="2321957"/>
              <a:ext cx="0" cy="2951647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矩形 64">
            <a:extLst>
              <a:ext uri="{FF2B5EF4-FFF2-40B4-BE49-F238E27FC236}">
                <a16:creationId xmlns:a16="http://schemas.microsoft.com/office/drawing/2014/main" id="{8910804F-4515-492F-B4E0-9F0851FCCD2B}"/>
              </a:ext>
            </a:extLst>
          </p:cNvPr>
          <p:cNvSpPr/>
          <p:nvPr/>
        </p:nvSpPr>
        <p:spPr>
          <a:xfrm>
            <a:off x="4126840" y="5185082"/>
            <a:ext cx="14654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1450-1600</a:t>
            </a:r>
            <a:endParaRPr kumimoji="1" lang="zh-TW" altLang="en-US" sz="2000" dirty="0">
              <a:solidFill>
                <a:srgbClr val="C00000"/>
              </a:solidFill>
              <a:latin typeface="Comic Sans MS" panose="030F0702030302020204" pitchFamily="66" charset="0"/>
              <a:ea typeface="微軟正黑體" pitchFamily="34" charset="-120"/>
            </a:endParaRPr>
          </a:p>
        </p:txBody>
      </p: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729374CF-D625-47EB-86A7-526EF91D09B1}"/>
              </a:ext>
            </a:extLst>
          </p:cNvPr>
          <p:cNvGrpSpPr/>
          <p:nvPr/>
        </p:nvGrpSpPr>
        <p:grpSpPr>
          <a:xfrm>
            <a:off x="5541327" y="5098828"/>
            <a:ext cx="623889" cy="400110"/>
            <a:chOff x="4884702" y="3432192"/>
            <a:chExt cx="623889" cy="400110"/>
          </a:xfrm>
        </p:grpSpPr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3359C47F-5F6E-424B-9D35-5D038A45BE09}"/>
                </a:ext>
              </a:extLst>
            </p:cNvPr>
            <p:cNvSpPr/>
            <p:nvPr/>
          </p:nvSpPr>
          <p:spPr>
            <a:xfrm>
              <a:off x="4884702" y="3432192"/>
              <a:ext cx="62388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sz="2000" dirty="0">
                  <a:solidFill>
                    <a:srgbClr val="C00000"/>
                  </a:solidFill>
                  <a:latin typeface="Comic Sans MS" panose="030F0702030302020204" pitchFamily="66" charset="0"/>
                  <a:ea typeface="微軟正黑體" pitchFamily="34" charset="-120"/>
                </a:rPr>
                <a:t>C=C</a:t>
              </a:r>
            </a:p>
          </p:txBody>
        </p:sp>
        <p:cxnSp>
          <p:nvCxnSpPr>
            <p:cNvPr id="68" name="直線接點 67">
              <a:extLst>
                <a:ext uri="{FF2B5EF4-FFF2-40B4-BE49-F238E27FC236}">
                  <a16:creationId xmlns:a16="http://schemas.microsoft.com/office/drawing/2014/main" id="{6056A94B-78D2-4FC2-83FF-C0F66E3D42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2381" y="3445164"/>
              <a:ext cx="4266" cy="172508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922CB6F5-98CB-462D-B90C-187B1A535D99}"/>
              </a:ext>
            </a:extLst>
          </p:cNvPr>
          <p:cNvGrpSpPr/>
          <p:nvPr/>
        </p:nvGrpSpPr>
        <p:grpSpPr>
          <a:xfrm>
            <a:off x="4598489" y="4849148"/>
            <a:ext cx="623889" cy="400110"/>
            <a:chOff x="4884702" y="3432192"/>
            <a:chExt cx="623889" cy="400110"/>
          </a:xfrm>
        </p:grpSpPr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06BEC30C-AB21-43ED-8465-531006930BEA}"/>
                </a:ext>
              </a:extLst>
            </p:cNvPr>
            <p:cNvSpPr/>
            <p:nvPr/>
          </p:nvSpPr>
          <p:spPr>
            <a:xfrm>
              <a:off x="4884702" y="3432192"/>
              <a:ext cx="62388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sz="2000" dirty="0">
                  <a:solidFill>
                    <a:srgbClr val="C00000"/>
                  </a:solidFill>
                  <a:latin typeface="Comic Sans MS" panose="030F0702030302020204" pitchFamily="66" charset="0"/>
                  <a:ea typeface="微軟正黑體" pitchFamily="34" charset="-120"/>
                </a:rPr>
                <a:t>C=C</a:t>
              </a:r>
            </a:p>
          </p:txBody>
        </p:sp>
        <p:cxnSp>
          <p:nvCxnSpPr>
            <p:cNvPr id="71" name="直線接點 70">
              <a:extLst>
                <a:ext uri="{FF2B5EF4-FFF2-40B4-BE49-F238E27FC236}">
                  <a16:creationId xmlns:a16="http://schemas.microsoft.com/office/drawing/2014/main" id="{511C931E-F805-4645-9561-B7AF5D06BA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2381" y="3441921"/>
              <a:ext cx="4266" cy="172508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矩形 71">
            <a:extLst>
              <a:ext uri="{FF2B5EF4-FFF2-40B4-BE49-F238E27FC236}">
                <a16:creationId xmlns:a16="http://schemas.microsoft.com/office/drawing/2014/main" id="{BFC90D13-F127-4D0F-9A64-870349FA658F}"/>
              </a:ext>
            </a:extLst>
          </p:cNvPr>
          <p:cNvSpPr/>
          <p:nvPr/>
        </p:nvSpPr>
        <p:spPr>
          <a:xfrm>
            <a:off x="3476912" y="4507436"/>
            <a:ext cx="17043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l-GR" altLang="zh-TW" sz="2000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Φ</a:t>
            </a:r>
            <a:r>
              <a:rPr kumimoji="1"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 Ring bonds</a:t>
            </a: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76BF7134-0358-4F77-902E-2659A4E46366}"/>
              </a:ext>
            </a:extLst>
          </p:cNvPr>
          <p:cNvSpPr txBox="1"/>
          <p:nvPr/>
        </p:nvSpPr>
        <p:spPr>
          <a:xfrm>
            <a:off x="5332525" y="2578159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rgbClr val="C00000"/>
                </a:solidFill>
                <a:sym typeface="Wingdings" panose="05000000000000000000" pitchFamily="2" charset="2"/>
              </a:rPr>
              <a:t></a:t>
            </a:r>
            <a:endParaRPr lang="zh-TW" altLang="en-US" sz="4000" b="1" dirty="0">
              <a:solidFill>
                <a:srgbClr val="C00000"/>
              </a:solidFill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F0214E8E-34F6-4DF0-9E08-E2304D3705E7}"/>
              </a:ext>
            </a:extLst>
          </p:cNvPr>
          <p:cNvSpPr txBox="1"/>
          <p:nvPr/>
        </p:nvSpPr>
        <p:spPr>
          <a:xfrm>
            <a:off x="4973102" y="2405032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rgbClr val="C00000"/>
                </a:solidFill>
                <a:sym typeface="Wingdings" panose="05000000000000000000" pitchFamily="2" charset="2"/>
              </a:rPr>
              <a:t></a:t>
            </a:r>
            <a:endParaRPr lang="zh-TW" altLang="en-US" sz="4000" b="1" dirty="0">
              <a:solidFill>
                <a:srgbClr val="C00000"/>
              </a:solidFill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A69D9AA0-2D74-47B8-9C0C-2984582D77D8}"/>
              </a:ext>
            </a:extLst>
          </p:cNvPr>
          <p:cNvSpPr txBox="1"/>
          <p:nvPr/>
        </p:nvSpPr>
        <p:spPr>
          <a:xfrm>
            <a:off x="2246473" y="3362721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rgbClr val="C00000"/>
                </a:solidFill>
                <a:sym typeface="Wingdings" panose="05000000000000000000" pitchFamily="2" charset="2"/>
              </a:rPr>
              <a:t></a:t>
            </a:r>
            <a:endParaRPr lang="zh-TW" altLang="en-US" sz="4000" b="1" dirty="0">
              <a:solidFill>
                <a:srgbClr val="C00000"/>
              </a:solidFill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82D52488-3DD6-486D-9293-6C6485089F4B}"/>
              </a:ext>
            </a:extLst>
          </p:cNvPr>
          <p:cNvSpPr txBox="1"/>
          <p:nvPr/>
        </p:nvSpPr>
        <p:spPr>
          <a:xfrm>
            <a:off x="2527684" y="2206482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rgbClr val="C00000"/>
                </a:solidFill>
                <a:sym typeface="Wingdings" panose="05000000000000000000" pitchFamily="2" charset="2"/>
              </a:rPr>
              <a:t></a:t>
            </a:r>
            <a:endParaRPr lang="zh-TW" altLang="en-US" sz="4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82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65" grpId="0"/>
      <p:bldP spid="72" grpId="0"/>
      <p:bldP spid="73" grpId="0"/>
      <p:bldP spid="74" grpId="0"/>
      <p:bldP spid="41" grpId="0"/>
      <p:bldP spid="4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164356-0496-4CF0-BE9F-3BF3C9016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49" name="Picture 4">
            <a:extLst>
              <a:ext uri="{FF2B5EF4-FFF2-40B4-BE49-F238E27FC236}">
                <a16:creationId xmlns:a16="http://schemas.microsoft.com/office/drawing/2014/main" id="{1CF651DB-3A7C-435E-98E1-A0794D33BD0F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90" y="2326307"/>
            <a:ext cx="7807874" cy="3625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Rectangle 2">
            <a:extLst>
              <a:ext uri="{FF2B5EF4-FFF2-40B4-BE49-F238E27FC236}">
                <a16:creationId xmlns:a16="http://schemas.microsoft.com/office/drawing/2014/main" id="{2F3D0D41-4741-45A3-BF88-4A5805DB2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106" y="754554"/>
            <a:ext cx="5731295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微軟正黑體" pitchFamily="34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微軟正黑體" pitchFamily="34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微軟正黑體" pitchFamily="34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微軟正黑體" pitchFamily="34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微軟正黑體" pitchFamily="34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微軟正黑體" pitchFamily="34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微軟正黑體" pitchFamily="34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微軟正黑體" pitchFamily="34" charset="-120"/>
              </a:defRPr>
            </a:lvl9pPr>
          </a:lstStyle>
          <a:p>
            <a:pPr marL="0" marR="0" lvl="0" indent="0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4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微軟正黑體"/>
                <a:cs typeface="+mj-cs"/>
              </a:rPr>
              <a:t>Infrared spectroscopy </a:t>
            </a:r>
            <a:br>
              <a:rPr kumimoji="1" lang="en-US" altLang="zh-TW" sz="4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微軟正黑體"/>
                <a:cs typeface="+mj-cs"/>
              </a:rPr>
            </a:br>
            <a:r>
              <a:rPr kumimoji="1" lang="en-US" altLang="zh-TW" sz="4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微軟正黑體"/>
                <a:cs typeface="+mj-cs"/>
              </a:rPr>
              <a:t>– alcohol</a:t>
            </a:r>
          </a:p>
        </p:txBody>
      </p:sp>
      <p:sp>
        <p:nvSpPr>
          <p:cNvPr id="51" name="Text Box 22">
            <a:extLst>
              <a:ext uri="{FF2B5EF4-FFF2-40B4-BE49-F238E27FC236}">
                <a16:creationId xmlns:a16="http://schemas.microsoft.com/office/drawing/2014/main" id="{85B6EA64-4F73-4055-A695-48269F35C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6513" y="5977189"/>
            <a:ext cx="1858962" cy="420687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 pitchFamily="34" charset="-120"/>
              </a:rPr>
              <a:t>Wavenumber</a:t>
            </a:r>
          </a:p>
        </p:txBody>
      </p:sp>
      <p:sp>
        <p:nvSpPr>
          <p:cNvPr id="52" name="Text Box 23">
            <a:extLst>
              <a:ext uri="{FF2B5EF4-FFF2-40B4-BE49-F238E27FC236}">
                <a16:creationId xmlns:a16="http://schemas.microsoft.com/office/drawing/2014/main" id="{4A9F786E-74A0-4DE0-850C-D6569C0F03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8890" y="1212922"/>
            <a:ext cx="2608150" cy="39517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400"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</a:pPr>
            <a:r>
              <a:rPr kumimoji="1" lang="en-US" altLang="zh-TW" sz="2400" i="1" dirty="0">
                <a:solidFill>
                  <a:srgbClr val="FF0000"/>
                </a:solidFill>
                <a:ea typeface="微軟正黑體" pitchFamily="34" charset="-120"/>
              </a:rPr>
              <a:t>H-O stretching</a:t>
            </a:r>
          </a:p>
        </p:txBody>
      </p:sp>
      <p:sp>
        <p:nvSpPr>
          <p:cNvPr id="53" name="Text Box 25">
            <a:extLst>
              <a:ext uri="{FF2B5EF4-FFF2-40B4-BE49-F238E27FC236}">
                <a16:creationId xmlns:a16="http://schemas.microsoft.com/office/drawing/2014/main" id="{060D1D11-6023-4B08-8451-5632CE41D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708" y="1540957"/>
            <a:ext cx="2247731" cy="7571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400" i="1" dirty="0">
                <a:solidFill>
                  <a:srgbClr val="FF0000"/>
                </a:solidFill>
                <a:ea typeface="微軟正黑體" pitchFamily="34" charset="-120"/>
              </a:rPr>
              <a:t>3400~3650 cm</a:t>
            </a:r>
            <a:r>
              <a:rPr kumimoji="1" lang="en-US" altLang="zh-TW" sz="2400" i="1" baseline="30000" dirty="0">
                <a:solidFill>
                  <a:srgbClr val="FF0000"/>
                </a:solidFill>
                <a:ea typeface="微軟正黑體" pitchFamily="34" charset="-120"/>
              </a:rPr>
              <a:t>-1</a:t>
            </a:r>
            <a:br>
              <a:rPr kumimoji="1" lang="en-US" altLang="zh-TW" sz="2400" i="1" baseline="30000" dirty="0">
                <a:solidFill>
                  <a:srgbClr val="FF0000"/>
                </a:solidFill>
                <a:ea typeface="微軟正黑體" pitchFamily="34" charset="-120"/>
              </a:rPr>
            </a:br>
            <a:r>
              <a:rPr kumimoji="1" lang="en-US" altLang="zh-TW" sz="2400" i="1" dirty="0">
                <a:solidFill>
                  <a:srgbClr val="FF0000"/>
                </a:solidFill>
                <a:ea typeface="微軟正黑體" pitchFamily="34" charset="-120"/>
              </a:rPr>
              <a:t>(Strong, broad)</a:t>
            </a:r>
            <a:endParaRPr kumimoji="1" lang="en-US" altLang="zh-TW" sz="2400" i="1" baseline="30000" dirty="0">
              <a:solidFill>
                <a:srgbClr val="FF0000"/>
              </a:solidFill>
              <a:ea typeface="微軟正黑體" pitchFamily="34" charset="-120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FDD4D7FD-8A18-438F-9816-D34F77BD9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3522" y="2404469"/>
            <a:ext cx="828675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</a:pPr>
            <a:r>
              <a:rPr kumimoji="1" lang="en-US" altLang="zh-TW" sz="4400" i="1" dirty="0">
                <a:solidFill>
                  <a:srgbClr val="FF0000"/>
                </a:solidFill>
                <a:latin typeface="Verdana" pitchFamily="34" charset="0"/>
                <a:ea typeface="微軟正黑體" pitchFamily="34" charset="-120"/>
              </a:rPr>
              <a:t> </a:t>
            </a:r>
            <a:endParaRPr kumimoji="1" lang="zh-TW" altLang="en-US" sz="4400" i="1" dirty="0">
              <a:solidFill>
                <a:srgbClr val="FF0000"/>
              </a:solidFill>
              <a:latin typeface="Verdana" pitchFamily="34" charset="0"/>
              <a:ea typeface="微軟正黑體" pitchFamily="34" charset="-120"/>
            </a:endParaRPr>
          </a:p>
        </p:txBody>
      </p:sp>
      <p:pic>
        <p:nvPicPr>
          <p:cNvPr id="76" name="Picture 2">
            <a:extLst>
              <a:ext uri="{FF2B5EF4-FFF2-40B4-BE49-F238E27FC236}">
                <a16:creationId xmlns:a16="http://schemas.microsoft.com/office/drawing/2014/main" id="{75BBE67C-ACD2-4C89-A08F-23F2DE7B9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825" y="3784029"/>
            <a:ext cx="4763" cy="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9" name="群組 78">
            <a:extLst>
              <a:ext uri="{FF2B5EF4-FFF2-40B4-BE49-F238E27FC236}">
                <a16:creationId xmlns:a16="http://schemas.microsoft.com/office/drawing/2014/main" id="{933BD707-61AA-48FC-ADB5-76C43EDE0B3A}"/>
              </a:ext>
            </a:extLst>
          </p:cNvPr>
          <p:cNvGrpSpPr/>
          <p:nvPr/>
        </p:nvGrpSpPr>
        <p:grpSpPr>
          <a:xfrm>
            <a:off x="768715" y="5612479"/>
            <a:ext cx="7893591" cy="395173"/>
            <a:chOff x="768715" y="5031013"/>
            <a:chExt cx="7893591" cy="395173"/>
          </a:xfrm>
        </p:grpSpPr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id="{3DE70BD1-529A-44B4-810D-547805F5C35B}"/>
                </a:ext>
              </a:extLst>
            </p:cNvPr>
            <p:cNvSpPr txBox="1"/>
            <p:nvPr/>
          </p:nvSpPr>
          <p:spPr>
            <a:xfrm>
              <a:off x="768715" y="5031013"/>
              <a:ext cx="806632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4000</a:t>
              </a:r>
              <a:endParaRPr kumimoji="1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文字方塊 80">
              <a:extLst>
                <a:ext uri="{FF2B5EF4-FFF2-40B4-BE49-F238E27FC236}">
                  <a16:creationId xmlns:a16="http://schemas.microsoft.com/office/drawing/2014/main" id="{3D313C52-4066-40C1-B0C8-50F21C9D1A99}"/>
                </a:ext>
              </a:extLst>
            </p:cNvPr>
            <p:cNvSpPr txBox="1"/>
            <p:nvPr/>
          </p:nvSpPr>
          <p:spPr>
            <a:xfrm>
              <a:off x="2201656" y="5031013"/>
              <a:ext cx="806632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3000</a:t>
              </a:r>
              <a:endParaRPr kumimoji="1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id="{D6017209-8CDF-42E7-8F7F-215AB5D3D829}"/>
                </a:ext>
              </a:extLst>
            </p:cNvPr>
            <p:cNvSpPr txBox="1"/>
            <p:nvPr/>
          </p:nvSpPr>
          <p:spPr>
            <a:xfrm>
              <a:off x="3634597" y="5031013"/>
              <a:ext cx="806632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2000</a:t>
              </a:r>
              <a:endParaRPr kumimoji="1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文字方塊 82">
              <a:extLst>
                <a:ext uri="{FF2B5EF4-FFF2-40B4-BE49-F238E27FC236}">
                  <a16:creationId xmlns:a16="http://schemas.microsoft.com/office/drawing/2014/main" id="{1BAEBA78-EAAD-4E70-9082-C4B52A7373DE}"/>
                </a:ext>
              </a:extLst>
            </p:cNvPr>
            <p:cNvSpPr txBox="1"/>
            <p:nvPr/>
          </p:nvSpPr>
          <p:spPr>
            <a:xfrm>
              <a:off x="5067538" y="5031013"/>
              <a:ext cx="806632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1500</a:t>
              </a:r>
              <a:endParaRPr kumimoji="1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文字方塊 83">
              <a:extLst>
                <a:ext uri="{FF2B5EF4-FFF2-40B4-BE49-F238E27FC236}">
                  <a16:creationId xmlns:a16="http://schemas.microsoft.com/office/drawing/2014/main" id="{67F37DAB-BC28-45C6-AFC3-CF65C4D867C3}"/>
                </a:ext>
              </a:extLst>
            </p:cNvPr>
            <p:cNvSpPr txBox="1"/>
            <p:nvPr/>
          </p:nvSpPr>
          <p:spPr>
            <a:xfrm>
              <a:off x="6500479" y="5031013"/>
              <a:ext cx="806632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1000</a:t>
              </a:r>
              <a:endParaRPr kumimoji="1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A5857274-0008-4E39-9DF1-1D1FD5337522}"/>
                </a:ext>
              </a:extLst>
            </p:cNvPr>
            <p:cNvSpPr txBox="1"/>
            <p:nvPr/>
          </p:nvSpPr>
          <p:spPr>
            <a:xfrm>
              <a:off x="8011166" y="5031013"/>
              <a:ext cx="651140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500</a:t>
              </a:r>
              <a:endParaRPr kumimoji="1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6" name="群組 85">
            <a:extLst>
              <a:ext uri="{FF2B5EF4-FFF2-40B4-BE49-F238E27FC236}">
                <a16:creationId xmlns:a16="http://schemas.microsoft.com/office/drawing/2014/main" id="{D25BF131-6AE8-4B45-953B-62036E6F44DC}"/>
              </a:ext>
            </a:extLst>
          </p:cNvPr>
          <p:cNvGrpSpPr/>
          <p:nvPr/>
        </p:nvGrpSpPr>
        <p:grpSpPr>
          <a:xfrm>
            <a:off x="191340" y="2281337"/>
            <a:ext cx="950361" cy="2837927"/>
            <a:chOff x="191340" y="1699871"/>
            <a:chExt cx="950361" cy="2837927"/>
          </a:xfrm>
        </p:grpSpPr>
        <p:sp>
          <p:nvSpPr>
            <p:cNvPr id="87" name="文字方塊 86">
              <a:extLst>
                <a:ext uri="{FF2B5EF4-FFF2-40B4-BE49-F238E27FC236}">
                  <a16:creationId xmlns:a16="http://schemas.microsoft.com/office/drawing/2014/main" id="{F92E711B-0C57-48E6-91DF-1D3038C490DF}"/>
                </a:ext>
              </a:extLst>
            </p:cNvPr>
            <p:cNvSpPr txBox="1"/>
            <p:nvPr/>
          </p:nvSpPr>
          <p:spPr>
            <a:xfrm>
              <a:off x="490562" y="1699871"/>
              <a:ext cx="651139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100</a:t>
              </a:r>
              <a:endParaRPr kumimoji="1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077897E0-20B6-4F84-A844-C7405D76B153}"/>
                </a:ext>
              </a:extLst>
            </p:cNvPr>
            <p:cNvSpPr txBox="1"/>
            <p:nvPr/>
          </p:nvSpPr>
          <p:spPr>
            <a:xfrm>
              <a:off x="646052" y="2310559"/>
              <a:ext cx="495649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80</a:t>
              </a:r>
              <a:endParaRPr kumimoji="1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文字方塊 88">
              <a:extLst>
                <a:ext uri="{FF2B5EF4-FFF2-40B4-BE49-F238E27FC236}">
                  <a16:creationId xmlns:a16="http://schemas.microsoft.com/office/drawing/2014/main" id="{71060FF4-E96B-4CC2-B5E2-E066D780F4D1}"/>
                </a:ext>
              </a:extLst>
            </p:cNvPr>
            <p:cNvSpPr txBox="1"/>
            <p:nvPr/>
          </p:nvSpPr>
          <p:spPr>
            <a:xfrm>
              <a:off x="646052" y="2921247"/>
              <a:ext cx="495649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60</a:t>
              </a:r>
              <a:endParaRPr kumimoji="1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EB7E81F0-A467-489D-9486-93A96AC722F6}"/>
                </a:ext>
              </a:extLst>
            </p:cNvPr>
            <p:cNvSpPr txBox="1"/>
            <p:nvPr/>
          </p:nvSpPr>
          <p:spPr>
            <a:xfrm>
              <a:off x="646052" y="3531935"/>
              <a:ext cx="495649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40</a:t>
              </a:r>
              <a:endParaRPr kumimoji="1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文字方塊 90">
              <a:extLst>
                <a:ext uri="{FF2B5EF4-FFF2-40B4-BE49-F238E27FC236}">
                  <a16:creationId xmlns:a16="http://schemas.microsoft.com/office/drawing/2014/main" id="{30E6446A-CF87-4D5D-8914-359CE9D8941F}"/>
                </a:ext>
              </a:extLst>
            </p:cNvPr>
            <p:cNvSpPr txBox="1"/>
            <p:nvPr/>
          </p:nvSpPr>
          <p:spPr>
            <a:xfrm>
              <a:off x="646052" y="4142625"/>
              <a:ext cx="495649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20</a:t>
              </a:r>
              <a:endParaRPr kumimoji="1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Text Box 22">
              <a:extLst>
                <a:ext uri="{FF2B5EF4-FFF2-40B4-BE49-F238E27FC236}">
                  <a16:creationId xmlns:a16="http://schemas.microsoft.com/office/drawing/2014/main" id="{47B8039B-5912-4592-A354-24A8D5988F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-812268" y="3095033"/>
              <a:ext cx="2431948" cy="424732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軟正黑體" pitchFamily="34" charset="-120"/>
                </a:rPr>
                <a:t>Transmittance (%)</a:t>
              </a:r>
            </a:p>
          </p:txBody>
        </p:sp>
      </p:grp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CB62F47C-DC4E-4251-829F-AD1E128B27FC}"/>
              </a:ext>
            </a:extLst>
          </p:cNvPr>
          <p:cNvCxnSpPr>
            <a:cxnSpLocks/>
          </p:cNvCxnSpPr>
          <p:nvPr/>
        </p:nvCxnSpPr>
        <p:spPr>
          <a:xfrm flipV="1">
            <a:off x="5508274" y="2497337"/>
            <a:ext cx="0" cy="2971705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9A8B5FCF-3659-45B1-AF2E-D53CB9F98F4E}"/>
              </a:ext>
            </a:extLst>
          </p:cNvPr>
          <p:cNvCxnSpPr>
            <a:cxnSpLocks/>
          </p:cNvCxnSpPr>
          <p:nvPr/>
        </p:nvCxnSpPr>
        <p:spPr>
          <a:xfrm flipV="1">
            <a:off x="2851572" y="2497337"/>
            <a:ext cx="0" cy="2951647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7A135440-40AC-41EC-88D6-130323EC18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5729" y="2223243"/>
            <a:ext cx="828675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</a:pPr>
            <a:r>
              <a:rPr kumimoji="1" lang="en-US" altLang="zh-TW" sz="4400" i="1" dirty="0">
                <a:solidFill>
                  <a:srgbClr val="FF0000"/>
                </a:solidFill>
                <a:latin typeface="Verdana" pitchFamily="34" charset="0"/>
                <a:ea typeface="微軟正黑體" pitchFamily="34" charset="-120"/>
              </a:rPr>
              <a:t> </a:t>
            </a:r>
            <a:endParaRPr kumimoji="1" lang="zh-TW" altLang="en-US" sz="4400" i="1" dirty="0">
              <a:solidFill>
                <a:srgbClr val="FF0000"/>
              </a:solidFill>
              <a:latin typeface="Verdana" pitchFamily="34" charset="0"/>
              <a:ea typeface="微軟正黑體" pitchFamily="34" charset="-120"/>
            </a:endParaRPr>
          </a:p>
        </p:txBody>
      </p:sp>
      <p:pic>
        <p:nvPicPr>
          <p:cNvPr id="40" name="Picture 2">
            <a:extLst>
              <a:ext uri="{FF2B5EF4-FFF2-40B4-BE49-F238E27FC236}">
                <a16:creationId xmlns:a16="http://schemas.microsoft.com/office/drawing/2014/main" id="{5A8BACF6-3365-4B0B-B5EE-D5221B1590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989"/>
          <a:stretch/>
        </p:blipFill>
        <p:spPr bwMode="auto">
          <a:xfrm>
            <a:off x="6810663" y="345192"/>
            <a:ext cx="1294246" cy="224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A29D7F7E-DA7F-4E73-BCA8-4514BE2DA31D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24102" y="754554"/>
            <a:ext cx="5073394" cy="3522941"/>
          </a:xfrm>
          <a:prstGeom prst="line">
            <a:avLst/>
          </a:prstGeom>
          <a:noFill/>
          <a:ln w="19050" algn="ctr">
            <a:solidFill>
              <a:srgbClr val="FF3300"/>
            </a:solidFill>
            <a:prstDash val="dash"/>
            <a:round/>
            <a:headEnd/>
            <a:tailEnd/>
          </a:ln>
        </p:spPr>
      </p:cxnSp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7557ED85-7EF5-4F95-9AC1-F6D553943058}"/>
              </a:ext>
            </a:extLst>
          </p:cNvPr>
          <p:cNvSpPr/>
          <p:nvPr/>
        </p:nvSpPr>
        <p:spPr>
          <a:xfrm>
            <a:off x="6863036" y="1342048"/>
            <a:ext cx="964095" cy="1056861"/>
          </a:xfrm>
          <a:custGeom>
            <a:avLst/>
            <a:gdLst>
              <a:gd name="connsiteX0" fmla="*/ 506895 w 964095"/>
              <a:gd name="connsiteY0" fmla="*/ 0 h 1056861"/>
              <a:gd name="connsiteX1" fmla="*/ 0 w 964095"/>
              <a:gd name="connsiteY1" fmla="*/ 291547 h 1056861"/>
              <a:gd name="connsiteX2" fmla="*/ 36443 w 964095"/>
              <a:gd name="connsiteY2" fmla="*/ 778565 h 1056861"/>
              <a:gd name="connsiteX3" fmla="*/ 480391 w 964095"/>
              <a:gd name="connsiteY3" fmla="*/ 1056861 h 1056861"/>
              <a:gd name="connsiteX4" fmla="*/ 964095 w 964095"/>
              <a:gd name="connsiteY4" fmla="*/ 798443 h 1056861"/>
              <a:gd name="connsiteX5" fmla="*/ 964095 w 964095"/>
              <a:gd name="connsiteY5" fmla="*/ 221974 h 1056861"/>
              <a:gd name="connsiteX6" fmla="*/ 506895 w 964095"/>
              <a:gd name="connsiteY6" fmla="*/ 0 h 1056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4095" h="1056861">
                <a:moveTo>
                  <a:pt x="506895" y="0"/>
                </a:moveTo>
                <a:lnTo>
                  <a:pt x="0" y="291547"/>
                </a:lnTo>
                <a:lnTo>
                  <a:pt x="36443" y="778565"/>
                </a:lnTo>
                <a:lnTo>
                  <a:pt x="480391" y="1056861"/>
                </a:lnTo>
                <a:lnTo>
                  <a:pt x="964095" y="798443"/>
                </a:lnTo>
                <a:lnTo>
                  <a:pt x="964095" y="221974"/>
                </a:lnTo>
                <a:lnTo>
                  <a:pt x="50689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463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74" grpId="0"/>
      <p:bldP spid="3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CD9825-C24F-4ABD-9A2E-3C72B7205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39291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b="1" dirty="0"/>
              <a:t>Infrared absorption frequencies of oxygen-containing substances</a:t>
            </a:r>
            <a:endParaRPr lang="zh-TW" altLang="en-US" sz="4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C1978D-229D-44EF-BE01-15E6A8016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16</a:t>
            </a:fld>
            <a:endParaRPr lang="zh-TW" altLang="en-US"/>
          </a:p>
        </p:txBody>
      </p:sp>
      <p:graphicFrame>
        <p:nvGraphicFramePr>
          <p:cNvPr id="9" name="Group 42">
            <a:extLst>
              <a:ext uri="{FF2B5EF4-FFF2-40B4-BE49-F238E27FC236}">
                <a16:creationId xmlns:a16="http://schemas.microsoft.com/office/drawing/2014/main" id="{EC813714-E305-448F-9E69-4C1ED7F9D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241174"/>
              </p:ext>
            </p:extLst>
          </p:nvPr>
        </p:nvGraphicFramePr>
        <p:xfrm>
          <a:off x="409239" y="3571859"/>
          <a:ext cx="8093818" cy="224015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8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35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36171289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581223041"/>
                    </a:ext>
                  </a:extLst>
                </a:gridCol>
                <a:gridCol w="1024315">
                  <a:extLst>
                    <a:ext uri="{9D8B030D-6E8A-4147-A177-3AD203B41FA5}">
                      <a16:colId xmlns:a16="http://schemas.microsoft.com/office/drawing/2014/main" val="752981814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2125888183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3126336825"/>
                    </a:ext>
                  </a:extLst>
                </a:gridCol>
              </a:tblGrid>
              <a:tr h="48782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Bond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Functional</a:t>
                      </a:r>
                      <a:b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</a:b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class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Frequency</a:t>
                      </a:r>
                      <a:b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</a:b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cm</a:t>
                      </a:r>
                      <a:r>
                        <a:rPr kumimoji="1" lang="en-US" altLang="zh-TW" sz="1800" u="none" strike="noStrike" cap="none" normalizeH="0" baseline="30000" dirty="0">
                          <a:ln>
                            <a:noFill/>
                          </a:ln>
                          <a:effectLst/>
                        </a:rPr>
                        <a:t>-1</a:t>
                      </a:r>
                      <a:endParaRPr kumimoji="1" lang="zh-TW" altLang="en-US" sz="18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Signal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Bond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Class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Frequency</a:t>
                      </a:r>
                      <a:b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</a:b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cm</a:t>
                      </a:r>
                      <a:r>
                        <a:rPr kumimoji="1" lang="en-US" altLang="zh-TW" sz="1800" u="none" strike="noStrike" cap="none" normalizeH="0" baseline="30000" dirty="0">
                          <a:ln>
                            <a:noFill/>
                          </a:ln>
                          <a:effectLst/>
                        </a:rPr>
                        <a:t>-1</a:t>
                      </a:r>
                      <a:endParaRPr kumimoji="1" lang="zh-TW" altLang="en-US" sz="18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Signal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2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O-H</a:t>
                      </a:r>
                      <a:endParaRPr kumimoji="1" lang="zh-TW" alt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Alcohol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3400-3650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S&amp;B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N-H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Amine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3300-3500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M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2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O-H</a:t>
                      </a:r>
                      <a:endParaRPr kumimoji="1" lang="zh-TW" alt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Carboxylic acid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2500-3100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S&amp;B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C=N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Imine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1610-1690 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S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400399442"/>
                  </a:ext>
                </a:extLst>
              </a:tr>
              <a:tr h="28802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=C-H</a:t>
                      </a:r>
                      <a:endParaRPr kumimoji="1" lang="zh-TW" altLang="en-US" sz="16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Aldehyde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3020-3100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C≡N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Nitrile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2210-2260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M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26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C=O </a:t>
                      </a:r>
                      <a:endParaRPr kumimoji="1" lang="zh-TW" alt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Aldehyde, ketone, ester, amide and carboxylic acid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1670-1780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NO</a:t>
                      </a:r>
                      <a:r>
                        <a:rPr kumimoji="1" lang="en-US" altLang="zh-TW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2</a:t>
                      </a:r>
                      <a:endParaRPr kumimoji="1" lang="zh-TW" alt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Nitro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1540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S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807">
                <a:tc v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 v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 v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 v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/>
                        <a:t>W: weak, M: medium, S: strong</a:t>
                      </a:r>
                      <a:endParaRPr lang="zh-TW" altLang="en-US" sz="2000" dirty="0"/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3" name="群組 12">
            <a:extLst>
              <a:ext uri="{FF2B5EF4-FFF2-40B4-BE49-F238E27FC236}">
                <a16:creationId xmlns:a16="http://schemas.microsoft.com/office/drawing/2014/main" id="{C2B3B2E3-2727-49F8-B053-505985D7902B}"/>
              </a:ext>
            </a:extLst>
          </p:cNvPr>
          <p:cNvGrpSpPr/>
          <p:nvPr/>
        </p:nvGrpSpPr>
        <p:grpSpPr>
          <a:xfrm>
            <a:off x="427314" y="3061693"/>
            <a:ext cx="7910374" cy="400110"/>
            <a:chOff x="798712" y="5254958"/>
            <a:chExt cx="7910374" cy="400110"/>
          </a:xfrm>
        </p:grpSpPr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27886C4C-025C-4D9A-8839-4CA95DF4BA40}"/>
                </a:ext>
              </a:extLst>
            </p:cNvPr>
            <p:cNvSpPr txBox="1"/>
            <p:nvPr/>
          </p:nvSpPr>
          <p:spPr>
            <a:xfrm>
              <a:off x="798712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4000</a:t>
              </a:r>
              <a:endParaRPr lang="zh-TW" altLang="en-US" sz="2000" dirty="0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5DB9F0EA-0A97-42B6-BE52-9AC668D43159}"/>
                </a:ext>
              </a:extLst>
            </p:cNvPr>
            <p:cNvSpPr txBox="1"/>
            <p:nvPr/>
          </p:nvSpPr>
          <p:spPr>
            <a:xfrm>
              <a:off x="1478081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3500</a:t>
              </a:r>
              <a:endParaRPr lang="zh-TW" altLang="en-US" sz="2000" dirty="0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D8D53D08-590D-44B6-9B6A-897BCEBC1FF5}"/>
                </a:ext>
              </a:extLst>
            </p:cNvPr>
            <p:cNvSpPr txBox="1"/>
            <p:nvPr/>
          </p:nvSpPr>
          <p:spPr>
            <a:xfrm>
              <a:off x="2863467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2500</a:t>
              </a:r>
              <a:endParaRPr lang="zh-TW" altLang="en-US" sz="2000" dirty="0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BEECFE5F-0FBD-41CE-A175-2DB2464CD269}"/>
                </a:ext>
              </a:extLst>
            </p:cNvPr>
            <p:cNvSpPr txBox="1"/>
            <p:nvPr/>
          </p:nvSpPr>
          <p:spPr>
            <a:xfrm>
              <a:off x="2157450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3000</a:t>
              </a:r>
              <a:endParaRPr lang="zh-TW" altLang="en-US" sz="2000" dirty="0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B7475574-BFDF-4689-AF7C-C3B1D4A34447}"/>
                </a:ext>
              </a:extLst>
            </p:cNvPr>
            <p:cNvSpPr txBox="1"/>
            <p:nvPr/>
          </p:nvSpPr>
          <p:spPr>
            <a:xfrm>
              <a:off x="3687606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2000</a:t>
              </a:r>
              <a:endParaRPr lang="zh-TW" altLang="en-US" sz="2000" dirty="0"/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EF38BEC5-280D-4A25-950E-32056C710F56}"/>
                </a:ext>
              </a:extLst>
            </p:cNvPr>
            <p:cNvSpPr txBox="1"/>
            <p:nvPr/>
          </p:nvSpPr>
          <p:spPr>
            <a:xfrm>
              <a:off x="5812410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1000</a:t>
              </a:r>
              <a:endParaRPr lang="zh-TW" altLang="en-US" sz="2000" dirty="0"/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D8677509-25BB-4643-8187-5DF99FFF99F1}"/>
                </a:ext>
              </a:extLst>
            </p:cNvPr>
            <p:cNvSpPr txBox="1"/>
            <p:nvPr/>
          </p:nvSpPr>
          <p:spPr>
            <a:xfrm>
              <a:off x="8134890" y="5254958"/>
              <a:ext cx="574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500</a:t>
              </a:r>
              <a:endParaRPr lang="zh-TW" altLang="en-US" sz="2000" dirty="0"/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6482DD41-17F7-4027-9D9E-E0CF5ACE8398}"/>
                </a:ext>
              </a:extLst>
            </p:cNvPr>
            <p:cNvSpPr txBox="1"/>
            <p:nvPr/>
          </p:nvSpPr>
          <p:spPr>
            <a:xfrm>
              <a:off x="4775656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1500</a:t>
              </a:r>
              <a:endParaRPr lang="zh-TW" altLang="en-US" sz="2000" dirty="0"/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8C8970F9-AE7B-4F7E-AFD1-FB218777F117}"/>
              </a:ext>
            </a:extLst>
          </p:cNvPr>
          <p:cNvGrpSpPr/>
          <p:nvPr/>
        </p:nvGrpSpPr>
        <p:grpSpPr>
          <a:xfrm>
            <a:off x="525360" y="1375754"/>
            <a:ext cx="7804651" cy="1733611"/>
            <a:chOff x="904435" y="3071931"/>
            <a:chExt cx="7804651" cy="1733611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E1B9F00A-7DF3-4B1B-91B3-5D0194DB00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02" t="1408" b="20222"/>
            <a:stretch/>
          </p:blipFill>
          <p:spPr>
            <a:xfrm>
              <a:off x="1066575" y="3205334"/>
              <a:ext cx="7642511" cy="1600208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8AF2BE5-0096-4321-890E-26EBEA3F6D6F}"/>
                </a:ext>
              </a:extLst>
            </p:cNvPr>
            <p:cNvSpPr/>
            <p:nvPr/>
          </p:nvSpPr>
          <p:spPr>
            <a:xfrm>
              <a:off x="904435" y="3071931"/>
              <a:ext cx="254832" cy="17336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9FABF3A0-0EF5-44F5-8E5A-2FCA20C7B85F}"/>
              </a:ext>
            </a:extLst>
          </p:cNvPr>
          <p:cNvGrpSpPr/>
          <p:nvPr/>
        </p:nvGrpSpPr>
        <p:grpSpPr>
          <a:xfrm rot="5400000">
            <a:off x="1914707" y="2143884"/>
            <a:ext cx="678743" cy="634350"/>
            <a:chOff x="2237317" y="3356043"/>
            <a:chExt cx="1064722" cy="763647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907737E-3DC1-43BB-9782-E3A6F2179B02}"/>
                </a:ext>
              </a:extLst>
            </p:cNvPr>
            <p:cNvSpPr/>
            <p:nvPr/>
          </p:nvSpPr>
          <p:spPr>
            <a:xfrm rot="16200000">
              <a:off x="2664828" y="3452519"/>
              <a:ext cx="733688" cy="54073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TW" sz="2000" dirty="0"/>
                <a:t>C−H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8B6B7C4-524E-4D6F-B616-977F708DF23C}"/>
                </a:ext>
              </a:extLst>
            </p:cNvPr>
            <p:cNvSpPr/>
            <p:nvPr/>
          </p:nvSpPr>
          <p:spPr>
            <a:xfrm rot="16200000">
              <a:off x="2294255" y="3622879"/>
              <a:ext cx="426859" cy="54073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TW" sz="2000" dirty="0"/>
                <a:t>O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171158D1-07AC-4FB7-8A4C-CF45027C2105}"/>
                </a:ext>
              </a:extLst>
            </p:cNvPr>
            <p:cNvSpPr txBox="1"/>
            <p:nvPr/>
          </p:nvSpPr>
          <p:spPr>
            <a:xfrm>
              <a:off x="2501999" y="3638027"/>
              <a:ext cx="490845" cy="481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=</a:t>
              </a:r>
              <a:endParaRPr lang="zh-TW" altLang="en-US" sz="2000" dirty="0"/>
            </a:p>
          </p:txBody>
        </p: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87E8BD92-D84D-46E4-8015-5CAE72080D15}"/>
              </a:ext>
            </a:extLst>
          </p:cNvPr>
          <p:cNvSpPr/>
          <p:nvPr/>
        </p:nvSpPr>
        <p:spPr>
          <a:xfrm>
            <a:off x="3871064" y="2463465"/>
            <a:ext cx="619080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 dirty="0"/>
              <a:t>C=O</a:t>
            </a:r>
          </a:p>
        </p:txBody>
      </p:sp>
      <p:sp>
        <p:nvSpPr>
          <p:cNvPr id="31" name="等腰三角形 30">
            <a:extLst>
              <a:ext uri="{FF2B5EF4-FFF2-40B4-BE49-F238E27FC236}">
                <a16:creationId xmlns:a16="http://schemas.microsoft.com/office/drawing/2014/main" id="{69EAD05E-1F18-4224-AE28-640F3309FF66}"/>
              </a:ext>
            </a:extLst>
          </p:cNvPr>
          <p:cNvSpPr/>
          <p:nvPr/>
        </p:nvSpPr>
        <p:spPr>
          <a:xfrm flipV="1">
            <a:off x="1383261" y="1548796"/>
            <a:ext cx="760685" cy="1329136"/>
          </a:xfrm>
          <a:prstGeom prst="triangle">
            <a:avLst>
              <a:gd name="adj" fmla="val 43253"/>
            </a:avLst>
          </a:prstGeom>
          <a:solidFill>
            <a:srgbClr val="FF9B9B">
              <a:alpha val="54118"/>
            </a:srgb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等腰三角形 31">
            <a:extLst>
              <a:ext uri="{FF2B5EF4-FFF2-40B4-BE49-F238E27FC236}">
                <a16:creationId xmlns:a16="http://schemas.microsoft.com/office/drawing/2014/main" id="{B806B7CD-6C2B-4654-A50A-6E45C4F0454D}"/>
              </a:ext>
            </a:extLst>
          </p:cNvPr>
          <p:cNvSpPr/>
          <p:nvPr/>
        </p:nvSpPr>
        <p:spPr>
          <a:xfrm flipV="1">
            <a:off x="2310043" y="1548796"/>
            <a:ext cx="716146" cy="1329136"/>
          </a:xfrm>
          <a:prstGeom prst="triangle">
            <a:avLst>
              <a:gd name="adj" fmla="val 43253"/>
            </a:avLst>
          </a:prstGeom>
          <a:solidFill>
            <a:srgbClr val="FF9B9B">
              <a:alpha val="54118"/>
            </a:srgb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等腰三角形 32">
            <a:extLst>
              <a:ext uri="{FF2B5EF4-FFF2-40B4-BE49-F238E27FC236}">
                <a16:creationId xmlns:a16="http://schemas.microsoft.com/office/drawing/2014/main" id="{A0DDE4AC-6894-48A4-A938-281FC731CA01}"/>
              </a:ext>
            </a:extLst>
          </p:cNvPr>
          <p:cNvSpPr/>
          <p:nvPr/>
        </p:nvSpPr>
        <p:spPr>
          <a:xfrm flipV="1">
            <a:off x="2047684" y="1548796"/>
            <a:ext cx="113690" cy="708848"/>
          </a:xfrm>
          <a:prstGeom prst="triangle">
            <a:avLst>
              <a:gd name="adj" fmla="val 50000"/>
            </a:avLst>
          </a:prstGeom>
          <a:solidFill>
            <a:srgbClr val="00B0F0">
              <a:alpha val="54118"/>
            </a:srgb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等腰三角形 33">
            <a:extLst>
              <a:ext uri="{FF2B5EF4-FFF2-40B4-BE49-F238E27FC236}">
                <a16:creationId xmlns:a16="http://schemas.microsoft.com/office/drawing/2014/main" id="{9158D767-0A4C-44DF-9EEC-1E4ACD718D34}"/>
              </a:ext>
            </a:extLst>
          </p:cNvPr>
          <p:cNvSpPr/>
          <p:nvPr/>
        </p:nvSpPr>
        <p:spPr>
          <a:xfrm flipV="1">
            <a:off x="4284931" y="1548796"/>
            <a:ext cx="179283" cy="1388239"/>
          </a:xfrm>
          <a:prstGeom prst="triangle">
            <a:avLst>
              <a:gd name="adj" fmla="val 50000"/>
            </a:avLst>
          </a:prstGeom>
          <a:solidFill>
            <a:srgbClr val="00B0F0">
              <a:alpha val="54118"/>
            </a:srgb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等腰三角形 34">
            <a:extLst>
              <a:ext uri="{FF2B5EF4-FFF2-40B4-BE49-F238E27FC236}">
                <a16:creationId xmlns:a16="http://schemas.microsoft.com/office/drawing/2014/main" id="{A3B897F1-6328-4017-AD1C-52F3F028180F}"/>
              </a:ext>
            </a:extLst>
          </p:cNvPr>
          <p:cNvSpPr/>
          <p:nvPr/>
        </p:nvSpPr>
        <p:spPr>
          <a:xfrm flipV="1">
            <a:off x="3454825" y="1548796"/>
            <a:ext cx="51033" cy="1388239"/>
          </a:xfrm>
          <a:prstGeom prst="triangle">
            <a:avLst>
              <a:gd name="adj" fmla="val 50000"/>
            </a:avLst>
          </a:prstGeom>
          <a:solidFill>
            <a:srgbClr val="ABA7A7">
              <a:alpha val="54118"/>
            </a:srgb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6D33BFB-5079-47B6-9941-0AA1D5CDDD7A}"/>
              </a:ext>
            </a:extLst>
          </p:cNvPr>
          <p:cNvSpPr/>
          <p:nvPr/>
        </p:nvSpPr>
        <p:spPr>
          <a:xfrm>
            <a:off x="3009073" y="2451967"/>
            <a:ext cx="614271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 dirty="0"/>
              <a:t>C≡N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B7D96CE-446F-4E02-B50C-404E68876371}"/>
              </a:ext>
            </a:extLst>
          </p:cNvPr>
          <p:cNvSpPr/>
          <p:nvPr/>
        </p:nvSpPr>
        <p:spPr>
          <a:xfrm>
            <a:off x="941357" y="2442793"/>
            <a:ext cx="1003480" cy="56566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000" dirty="0"/>
              <a:t>O−H </a:t>
            </a:r>
          </a:p>
          <a:p>
            <a:pPr algn="ctr">
              <a:lnSpc>
                <a:spcPct val="80000"/>
              </a:lnSpc>
            </a:pPr>
            <a:r>
              <a:rPr lang="en-US" altLang="zh-TW" dirty="0"/>
              <a:t>(alcohol)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7A69B19-2703-4DA4-8DFE-44DB0F2BFEE4}"/>
              </a:ext>
            </a:extLst>
          </p:cNvPr>
          <p:cNvSpPr/>
          <p:nvPr/>
        </p:nvSpPr>
        <p:spPr>
          <a:xfrm>
            <a:off x="2409204" y="1688799"/>
            <a:ext cx="1215717" cy="103412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000" dirty="0"/>
              <a:t>O−H</a:t>
            </a:r>
            <a:br>
              <a:rPr lang="en-US" altLang="zh-TW" sz="2000" dirty="0"/>
            </a:br>
            <a:r>
              <a:rPr lang="en-US" altLang="zh-TW" dirty="0"/>
              <a:t>(Carboxylic</a:t>
            </a:r>
            <a:br>
              <a:rPr lang="en-US" altLang="zh-TW" dirty="0"/>
            </a:br>
            <a:r>
              <a:rPr lang="en-US" altLang="zh-TW" dirty="0"/>
              <a:t>acid)</a:t>
            </a:r>
          </a:p>
          <a:p>
            <a:pPr algn="ctr">
              <a:lnSpc>
                <a:spcPct val="80000"/>
              </a:lnSpc>
            </a:pPr>
            <a:endParaRPr lang="en-US" altLang="zh-TW" sz="2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768C2F-F375-4E95-8F31-136D533055CC}"/>
              </a:ext>
            </a:extLst>
          </p:cNvPr>
          <p:cNvSpPr/>
          <p:nvPr/>
        </p:nvSpPr>
        <p:spPr>
          <a:xfrm>
            <a:off x="41099" y="4666254"/>
            <a:ext cx="5998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  <a:defRPr/>
            </a:pPr>
            <a:r>
              <a:rPr lang="en-US" altLang="zh-TW" sz="3200" kern="0" dirty="0">
                <a:solidFill>
                  <a:srgbClr val="FF0000"/>
                </a:solidFill>
              </a:rPr>
              <a:t> </a:t>
            </a:r>
            <a:endParaRPr lang="zh-TW" altLang="en-US" sz="3200" kern="0" dirty="0">
              <a:solidFill>
                <a:srgbClr val="FF0000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BC424F8-52E0-4F44-80B2-B2F6A5A76179}"/>
              </a:ext>
            </a:extLst>
          </p:cNvPr>
          <p:cNvSpPr/>
          <p:nvPr/>
        </p:nvSpPr>
        <p:spPr>
          <a:xfrm>
            <a:off x="62500" y="4981709"/>
            <a:ext cx="5998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  <a:defRPr/>
            </a:pPr>
            <a:r>
              <a:rPr lang="en-US" altLang="zh-TW" sz="3200" kern="0" dirty="0">
                <a:solidFill>
                  <a:srgbClr val="FF0000"/>
                </a:solidFill>
              </a:rPr>
              <a:t> </a:t>
            </a:r>
            <a:endParaRPr lang="zh-TW" altLang="en-US" sz="3200" kern="0" dirty="0">
              <a:solidFill>
                <a:srgbClr val="FF0000"/>
              </a:solidFill>
            </a:endParaRPr>
          </a:p>
        </p:txBody>
      </p:sp>
      <p:sp>
        <p:nvSpPr>
          <p:cNvPr id="40" name="等腰三角形 39">
            <a:extLst>
              <a:ext uri="{FF2B5EF4-FFF2-40B4-BE49-F238E27FC236}">
                <a16:creationId xmlns:a16="http://schemas.microsoft.com/office/drawing/2014/main" id="{30E4B859-AD02-4EB2-85F2-8EBC55521719}"/>
              </a:ext>
            </a:extLst>
          </p:cNvPr>
          <p:cNvSpPr/>
          <p:nvPr/>
        </p:nvSpPr>
        <p:spPr>
          <a:xfrm flipV="1">
            <a:off x="4597768" y="1548796"/>
            <a:ext cx="179283" cy="1388239"/>
          </a:xfrm>
          <a:prstGeom prst="triangle">
            <a:avLst>
              <a:gd name="adj" fmla="val 50000"/>
            </a:avLst>
          </a:prstGeom>
          <a:solidFill>
            <a:schemeClr val="bg1">
              <a:lumMod val="75000"/>
              <a:alpha val="54118"/>
            </a:scheme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07843FF-8460-4BF4-A132-A272C3B8DED5}"/>
              </a:ext>
            </a:extLst>
          </p:cNvPr>
          <p:cNvSpPr/>
          <p:nvPr/>
        </p:nvSpPr>
        <p:spPr>
          <a:xfrm>
            <a:off x="4676082" y="2615148"/>
            <a:ext cx="606255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 dirty="0"/>
              <a:t>NO</a:t>
            </a:r>
            <a:r>
              <a:rPr lang="en-US" altLang="zh-TW" sz="2000" baseline="-25000" dirty="0"/>
              <a:t>2</a:t>
            </a:r>
          </a:p>
        </p:txBody>
      </p:sp>
      <p:sp>
        <p:nvSpPr>
          <p:cNvPr id="42" name="等腰三角形 41">
            <a:extLst>
              <a:ext uri="{FF2B5EF4-FFF2-40B4-BE49-F238E27FC236}">
                <a16:creationId xmlns:a16="http://schemas.microsoft.com/office/drawing/2014/main" id="{0CBC3A85-7353-4AC8-BE0A-4261BB1571BE}"/>
              </a:ext>
            </a:extLst>
          </p:cNvPr>
          <p:cNvSpPr/>
          <p:nvPr/>
        </p:nvSpPr>
        <p:spPr>
          <a:xfrm flipV="1">
            <a:off x="1585346" y="1550238"/>
            <a:ext cx="363354" cy="762269"/>
          </a:xfrm>
          <a:prstGeom prst="triangle">
            <a:avLst>
              <a:gd name="adj" fmla="val 43253"/>
            </a:avLst>
          </a:prstGeom>
          <a:solidFill>
            <a:schemeClr val="bg1">
              <a:lumMod val="75000"/>
              <a:alpha val="54118"/>
            </a:scheme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44FA1BB-B222-4409-BDCE-BDC36F737DD9}"/>
              </a:ext>
            </a:extLst>
          </p:cNvPr>
          <p:cNvSpPr/>
          <p:nvPr/>
        </p:nvSpPr>
        <p:spPr>
          <a:xfrm>
            <a:off x="1170304" y="2053902"/>
            <a:ext cx="696024" cy="3447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000" dirty="0"/>
              <a:t>N−H </a:t>
            </a:r>
          </a:p>
        </p:txBody>
      </p:sp>
      <p:sp>
        <p:nvSpPr>
          <p:cNvPr id="44" name="等腰三角形 43">
            <a:extLst>
              <a:ext uri="{FF2B5EF4-FFF2-40B4-BE49-F238E27FC236}">
                <a16:creationId xmlns:a16="http://schemas.microsoft.com/office/drawing/2014/main" id="{5531BCD7-5738-4E27-ACE1-681F6C16730B}"/>
              </a:ext>
            </a:extLst>
          </p:cNvPr>
          <p:cNvSpPr/>
          <p:nvPr/>
        </p:nvSpPr>
        <p:spPr>
          <a:xfrm flipV="1">
            <a:off x="4440738" y="1550340"/>
            <a:ext cx="179283" cy="1388239"/>
          </a:xfrm>
          <a:prstGeom prst="triangle">
            <a:avLst>
              <a:gd name="adj" fmla="val 50000"/>
            </a:avLst>
          </a:prstGeom>
          <a:solidFill>
            <a:schemeClr val="bg1">
              <a:lumMod val="75000"/>
              <a:alpha val="54118"/>
            </a:scheme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AD5B0C8-AAD1-4C98-BC40-FD6CA70FFDD2}"/>
              </a:ext>
            </a:extLst>
          </p:cNvPr>
          <p:cNvSpPr/>
          <p:nvPr/>
        </p:nvSpPr>
        <p:spPr>
          <a:xfrm>
            <a:off x="4171617" y="2677877"/>
            <a:ext cx="619080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 dirty="0"/>
              <a:t>C=N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0047657C-864B-43E5-80C5-7EF2CFB76998}"/>
              </a:ext>
            </a:extLst>
          </p:cNvPr>
          <p:cNvSpPr txBox="1"/>
          <p:nvPr/>
        </p:nvSpPr>
        <p:spPr>
          <a:xfrm>
            <a:off x="32138" y="-15101"/>
            <a:ext cx="94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baseline="30000" dirty="0">
                <a:solidFill>
                  <a:srgbClr val="C00000"/>
                </a:solidFill>
                <a:latin typeface="Comic Sans MS" panose="030F0702030302020204" pitchFamily="66" charset="0"/>
              </a:rPr>
              <a:t>N</a:t>
            </a:r>
            <a:r>
              <a:rPr lang="en-US" altLang="zh-TW" sz="2800" b="1" dirty="0">
                <a:solidFill>
                  <a:srgbClr val="C00000"/>
                </a:solidFill>
                <a:latin typeface="Comic Sans MS" panose="030F0702030302020204" pitchFamily="66" charset="0"/>
              </a:rPr>
              <a:t>P3 </a:t>
            </a:r>
            <a:endParaRPr lang="zh-TW" altLang="en-US" sz="2800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47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 animBg="1"/>
      <p:bldP spid="34" grpId="0" animBg="1"/>
      <p:bldP spid="5" grpId="0"/>
      <p:bldP spid="3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215BFE-55A8-4809-AD46-BEB197A4C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39566"/>
            <a:ext cx="7886700" cy="1325563"/>
          </a:xfrm>
        </p:spPr>
        <p:txBody>
          <a:bodyPr/>
          <a:lstStyle/>
          <a:p>
            <a:pPr algn="ctr"/>
            <a:r>
              <a:rPr kumimoji="1" lang="en-US" altLang="zh-TW" b="1" kern="0" dirty="0">
                <a:solidFill>
                  <a:srgbClr val="000000"/>
                </a:solidFill>
                <a:latin typeface="Calibri" pitchFamily="34" charset="0"/>
                <a:ea typeface="微軟正黑體"/>
              </a:rPr>
              <a:t>Infrared spectroscopy - aldehyde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0E6BB6-862C-4255-9875-50287C092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A843D91-B5F5-4BA5-8010-147E31D756CA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862" y="1463192"/>
            <a:ext cx="7656946" cy="3467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Box 22">
            <a:extLst>
              <a:ext uri="{FF2B5EF4-FFF2-40B4-BE49-F238E27FC236}">
                <a16:creationId xmlns:a16="http://schemas.microsoft.com/office/drawing/2014/main" id="{BDD9AE4E-D4FF-40E7-A495-38B28D35B1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789" y="5158864"/>
            <a:ext cx="1863652" cy="424732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/>
              </a:rPr>
              <a:t>Wavenumber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84CC33F2-B3E3-4E05-8F39-7D1B82BECF42}"/>
              </a:ext>
            </a:extLst>
          </p:cNvPr>
          <p:cNvGrpSpPr/>
          <p:nvPr/>
        </p:nvGrpSpPr>
        <p:grpSpPr>
          <a:xfrm>
            <a:off x="871267" y="4828338"/>
            <a:ext cx="7842315" cy="395173"/>
            <a:chOff x="819991" y="5031013"/>
            <a:chExt cx="7842315" cy="395173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409F9D01-7AA1-4418-B12A-388273ADA524}"/>
                </a:ext>
              </a:extLst>
            </p:cNvPr>
            <p:cNvSpPr txBox="1"/>
            <p:nvPr/>
          </p:nvSpPr>
          <p:spPr>
            <a:xfrm>
              <a:off x="819991" y="5031013"/>
              <a:ext cx="806632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4000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84A5768F-CA92-488B-B374-D163CC92A4A5}"/>
                </a:ext>
              </a:extLst>
            </p:cNvPr>
            <p:cNvSpPr txBox="1"/>
            <p:nvPr/>
          </p:nvSpPr>
          <p:spPr>
            <a:xfrm>
              <a:off x="2244386" y="5031013"/>
              <a:ext cx="806632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3000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1E62BEB6-EF82-4410-9D42-0BB497892293}"/>
                </a:ext>
              </a:extLst>
            </p:cNvPr>
            <p:cNvSpPr txBox="1"/>
            <p:nvPr/>
          </p:nvSpPr>
          <p:spPr>
            <a:xfrm>
              <a:off x="3634597" y="5031013"/>
              <a:ext cx="806632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2000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A15B2B4F-BD1D-4132-9949-28D8B85E6990}"/>
                </a:ext>
              </a:extLst>
            </p:cNvPr>
            <p:cNvSpPr txBox="1"/>
            <p:nvPr/>
          </p:nvSpPr>
          <p:spPr>
            <a:xfrm>
              <a:off x="5067538" y="5031013"/>
              <a:ext cx="806632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1500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99AA6199-3162-4FC5-9CE5-FE195803F94E}"/>
                </a:ext>
              </a:extLst>
            </p:cNvPr>
            <p:cNvSpPr txBox="1"/>
            <p:nvPr/>
          </p:nvSpPr>
          <p:spPr>
            <a:xfrm>
              <a:off x="6500479" y="5031013"/>
              <a:ext cx="806632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1000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533377E4-D4C2-4710-9F0F-BC31C0375542}"/>
                </a:ext>
              </a:extLst>
            </p:cNvPr>
            <p:cNvSpPr txBox="1"/>
            <p:nvPr/>
          </p:nvSpPr>
          <p:spPr>
            <a:xfrm>
              <a:off x="8011166" y="5031013"/>
              <a:ext cx="651140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500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72344DCA-E97F-4AA4-8B69-0E8FCC4D64E5}"/>
              </a:ext>
            </a:extLst>
          </p:cNvPr>
          <p:cNvGrpSpPr/>
          <p:nvPr/>
        </p:nvGrpSpPr>
        <p:grpSpPr>
          <a:xfrm>
            <a:off x="242616" y="1420282"/>
            <a:ext cx="950361" cy="2880657"/>
            <a:chOff x="191340" y="1657141"/>
            <a:chExt cx="950361" cy="2880657"/>
          </a:xfrm>
        </p:grpSpPr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665F76F2-AB00-4AED-9E4C-A526EE2A93C5}"/>
                </a:ext>
              </a:extLst>
            </p:cNvPr>
            <p:cNvSpPr txBox="1"/>
            <p:nvPr/>
          </p:nvSpPr>
          <p:spPr>
            <a:xfrm>
              <a:off x="490562" y="1657141"/>
              <a:ext cx="651139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100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60593E6F-43EA-4C54-A80D-FB4280D5C01F}"/>
                </a:ext>
              </a:extLst>
            </p:cNvPr>
            <p:cNvSpPr txBox="1"/>
            <p:nvPr/>
          </p:nvSpPr>
          <p:spPr>
            <a:xfrm>
              <a:off x="646052" y="2267829"/>
              <a:ext cx="495649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80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2F5F9AB9-7126-4238-8DC5-F16C6617BFD2}"/>
                </a:ext>
              </a:extLst>
            </p:cNvPr>
            <p:cNvSpPr txBox="1"/>
            <p:nvPr/>
          </p:nvSpPr>
          <p:spPr>
            <a:xfrm>
              <a:off x="646052" y="2887063"/>
              <a:ext cx="495649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60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993CA67B-643A-441E-B982-8E9ECA997F07}"/>
                </a:ext>
              </a:extLst>
            </p:cNvPr>
            <p:cNvSpPr txBox="1"/>
            <p:nvPr/>
          </p:nvSpPr>
          <p:spPr>
            <a:xfrm>
              <a:off x="646052" y="3531935"/>
              <a:ext cx="495649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40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4FFC75BA-3AFE-4866-9956-57C1ADE3B75A}"/>
                </a:ext>
              </a:extLst>
            </p:cNvPr>
            <p:cNvSpPr txBox="1"/>
            <p:nvPr/>
          </p:nvSpPr>
          <p:spPr>
            <a:xfrm>
              <a:off x="646052" y="4142625"/>
              <a:ext cx="495649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20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Text Box 22">
              <a:extLst>
                <a:ext uri="{FF2B5EF4-FFF2-40B4-BE49-F238E27FC236}">
                  <a16:creationId xmlns:a16="http://schemas.microsoft.com/office/drawing/2014/main" id="{66F65CF9-4611-48AD-8C86-C8CE2D06FD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-809992" y="3095033"/>
              <a:ext cx="2427396" cy="424732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軟正黑體"/>
                </a:rPr>
                <a:t>Transmittance (%)</a:t>
              </a:r>
            </a:p>
          </p:txBody>
        </p:sp>
      </p:grpSp>
      <p:pic>
        <p:nvPicPr>
          <p:cNvPr id="22" name="Picture 3">
            <a:extLst>
              <a:ext uri="{FF2B5EF4-FFF2-40B4-BE49-F238E27FC236}">
                <a16:creationId xmlns:a16="http://schemas.microsoft.com/office/drawing/2014/main" id="{426C7FD4-BD7C-43D1-8291-8517D089F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487" y="2875673"/>
            <a:ext cx="2763760" cy="1697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6" name="群組 25">
            <a:extLst>
              <a:ext uri="{FF2B5EF4-FFF2-40B4-BE49-F238E27FC236}">
                <a16:creationId xmlns:a16="http://schemas.microsoft.com/office/drawing/2014/main" id="{ED3662BC-5553-42D5-9A93-33A3ADE85D09}"/>
              </a:ext>
            </a:extLst>
          </p:cNvPr>
          <p:cNvGrpSpPr/>
          <p:nvPr/>
        </p:nvGrpSpPr>
        <p:grpSpPr>
          <a:xfrm>
            <a:off x="2916195" y="1763404"/>
            <a:ext cx="2627410" cy="2828568"/>
            <a:chOff x="2835096" y="2321957"/>
            <a:chExt cx="2656702" cy="2971705"/>
          </a:xfrm>
        </p:grpSpPr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40ABD958-E12F-429C-A794-A877CD6EF9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1798" y="2321957"/>
              <a:ext cx="0" cy="2971705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FDAE0AE0-9371-4268-8446-9E79AFD22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5096" y="2321957"/>
              <a:ext cx="0" cy="2951647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B56058B5-9040-46B0-A93D-216ECE23CB50}"/>
              </a:ext>
            </a:extLst>
          </p:cNvPr>
          <p:cNvSpPr/>
          <p:nvPr/>
        </p:nvSpPr>
        <p:spPr>
          <a:xfrm>
            <a:off x="3596506" y="4197786"/>
            <a:ext cx="1335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1670-1780</a:t>
            </a: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79994A84-35BA-4548-9BF5-9A3DCD9E3F02}"/>
              </a:ext>
            </a:extLst>
          </p:cNvPr>
          <p:cNvGrpSpPr/>
          <p:nvPr/>
        </p:nvGrpSpPr>
        <p:grpSpPr>
          <a:xfrm>
            <a:off x="5485950" y="3918172"/>
            <a:ext cx="580607" cy="369332"/>
            <a:chOff x="4906343" y="3432192"/>
            <a:chExt cx="580607" cy="36933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34BF365-7E99-4B4A-BEEF-99591FBFAD19}"/>
                </a:ext>
              </a:extLst>
            </p:cNvPr>
            <p:cNvSpPr/>
            <p:nvPr/>
          </p:nvSpPr>
          <p:spPr>
            <a:xfrm>
              <a:off x="4906343" y="3432192"/>
              <a:ext cx="5806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dirty="0">
                  <a:solidFill>
                    <a:srgbClr val="C00000"/>
                  </a:solidFill>
                  <a:latin typeface="Comic Sans MS" panose="030F0702030302020204" pitchFamily="66" charset="0"/>
                  <a:ea typeface="微軟正黑體" pitchFamily="34" charset="-120"/>
                </a:rPr>
                <a:t>C=C</a:t>
              </a:r>
            </a:p>
          </p:txBody>
        </p: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4E258EAB-3D0B-46AC-858B-01E647571ECC}"/>
                </a:ext>
              </a:extLst>
            </p:cNvPr>
            <p:cNvCxnSpPr>
              <a:stCxn id="31" idx="0"/>
            </p:cNvCxnSpPr>
            <p:nvPr/>
          </p:nvCxnSpPr>
          <p:spPr>
            <a:xfrm flipH="1">
              <a:off x="5192381" y="3432192"/>
              <a:ext cx="4266" cy="172508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ACCC5FA7-869A-453E-A8CE-09301B982864}"/>
              </a:ext>
            </a:extLst>
          </p:cNvPr>
          <p:cNvGrpSpPr/>
          <p:nvPr/>
        </p:nvGrpSpPr>
        <p:grpSpPr>
          <a:xfrm>
            <a:off x="4970877" y="4045917"/>
            <a:ext cx="580607" cy="369332"/>
            <a:chOff x="4906343" y="3432192"/>
            <a:chExt cx="580607" cy="369332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34939E7-A0BF-46F6-8397-389C0C788741}"/>
                </a:ext>
              </a:extLst>
            </p:cNvPr>
            <p:cNvSpPr/>
            <p:nvPr/>
          </p:nvSpPr>
          <p:spPr>
            <a:xfrm>
              <a:off x="4906343" y="3432192"/>
              <a:ext cx="5806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dirty="0">
                  <a:solidFill>
                    <a:srgbClr val="C00000"/>
                  </a:solidFill>
                  <a:latin typeface="Comic Sans MS" panose="030F0702030302020204" pitchFamily="66" charset="0"/>
                  <a:ea typeface="微軟正黑體" pitchFamily="34" charset="-120"/>
                </a:rPr>
                <a:t>C=C</a:t>
              </a:r>
            </a:p>
          </p:txBody>
        </p: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03153005-07BF-4578-BB7E-25FEB5E6167E}"/>
                </a:ext>
              </a:extLst>
            </p:cNvPr>
            <p:cNvCxnSpPr>
              <a:stCxn id="34" idx="0"/>
            </p:cNvCxnSpPr>
            <p:nvPr/>
          </p:nvCxnSpPr>
          <p:spPr>
            <a:xfrm flipH="1">
              <a:off x="5192381" y="3432192"/>
              <a:ext cx="4266" cy="172508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ADB1B3DF-548E-4562-98F7-89C8A7214956}"/>
              </a:ext>
            </a:extLst>
          </p:cNvPr>
          <p:cNvSpPr/>
          <p:nvPr/>
        </p:nvSpPr>
        <p:spPr>
          <a:xfrm>
            <a:off x="6017140" y="3931607"/>
            <a:ext cx="1547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l-GR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Φ</a:t>
            </a:r>
            <a: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 Ring bonds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00DD4E18-E208-4FA1-A081-495412E44681}"/>
              </a:ext>
            </a:extLst>
          </p:cNvPr>
          <p:cNvSpPr txBox="1"/>
          <p:nvPr/>
        </p:nvSpPr>
        <p:spPr>
          <a:xfrm>
            <a:off x="5459466" y="1368470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rgbClr val="C00000"/>
                </a:solidFill>
                <a:sym typeface="Wingdings" panose="05000000000000000000" pitchFamily="2" charset="2"/>
              </a:rPr>
              <a:t></a:t>
            </a:r>
            <a:endParaRPr lang="zh-TW" altLang="en-US" sz="4000" b="1" dirty="0">
              <a:solidFill>
                <a:srgbClr val="C00000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7A66C77-A65D-41C5-957E-76A5B3BEABDD}"/>
              </a:ext>
            </a:extLst>
          </p:cNvPr>
          <p:cNvSpPr txBox="1"/>
          <p:nvPr/>
        </p:nvSpPr>
        <p:spPr>
          <a:xfrm>
            <a:off x="2404666" y="1311749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rgbClr val="C00000"/>
                </a:solidFill>
                <a:sym typeface="Wingdings" panose="05000000000000000000" pitchFamily="2" charset="2"/>
              </a:rPr>
              <a:t></a:t>
            </a:r>
            <a:endParaRPr lang="zh-TW" altLang="en-US" sz="4000" b="1" dirty="0">
              <a:solidFill>
                <a:srgbClr val="C00000"/>
              </a:solidFill>
            </a:endParaRPr>
          </a:p>
        </p:txBody>
      </p:sp>
      <p:sp>
        <p:nvSpPr>
          <p:cNvPr id="39" name="Text Box 22">
            <a:extLst>
              <a:ext uri="{FF2B5EF4-FFF2-40B4-BE49-F238E27FC236}">
                <a16:creationId xmlns:a16="http://schemas.microsoft.com/office/drawing/2014/main" id="{07D3697C-4FDD-4C9C-B85E-1533C74D08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448" y="2665357"/>
            <a:ext cx="2134347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/>
              </a:rPr>
              <a:t>3020-3100 cm</a:t>
            </a:r>
            <a:r>
              <a:rPr lang="en-US" altLang="zh-TW" baseline="30000" dirty="0">
                <a:solidFill>
                  <a:srgbClr val="C00000"/>
                </a:solidFill>
                <a:latin typeface="Comic Sans MS" panose="030F0702030302020204" pitchFamily="66" charset="0"/>
                <a:ea typeface="微軟正黑體"/>
              </a:rPr>
              <a:t>-1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A2A53DD-7A52-4D73-82EC-3348008707B8}"/>
              </a:ext>
            </a:extLst>
          </p:cNvPr>
          <p:cNvSpPr/>
          <p:nvPr/>
        </p:nvSpPr>
        <p:spPr>
          <a:xfrm>
            <a:off x="4286296" y="3849093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C=O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E67F626D-5D8D-4E00-A09A-E50A186368F9}"/>
              </a:ext>
            </a:extLst>
          </p:cNvPr>
          <p:cNvSpPr txBox="1"/>
          <p:nvPr/>
        </p:nvSpPr>
        <p:spPr>
          <a:xfrm>
            <a:off x="4714997" y="1461512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zh-TW" altLang="en-US" sz="4000" b="1" dirty="0">
              <a:solidFill>
                <a:srgbClr val="00B050"/>
              </a:solidFill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284E1AE-576B-498E-874E-12FCD2464E80}"/>
              </a:ext>
            </a:extLst>
          </p:cNvPr>
          <p:cNvSpPr/>
          <p:nvPr/>
        </p:nvSpPr>
        <p:spPr>
          <a:xfrm>
            <a:off x="5012144" y="4311002"/>
            <a:ext cx="1335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1450-1600</a:t>
            </a:r>
            <a:endParaRPr kumimoji="1" lang="zh-TW" altLang="en-US" dirty="0">
              <a:solidFill>
                <a:srgbClr val="C00000"/>
              </a:solidFill>
              <a:latin typeface="Comic Sans MS" panose="030F0702030302020204" pitchFamily="66" charset="0"/>
              <a:ea typeface="微軟正黑體" pitchFamily="34" charset="-12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F8007E65-2FDC-4BAF-8A20-83F8687DE9EB}"/>
              </a:ext>
            </a:extLst>
          </p:cNvPr>
          <p:cNvSpPr txBox="1"/>
          <p:nvPr/>
        </p:nvSpPr>
        <p:spPr>
          <a:xfrm>
            <a:off x="5016098" y="1677027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rgbClr val="C00000"/>
                </a:solidFill>
                <a:sym typeface="Wingdings" panose="05000000000000000000" pitchFamily="2" charset="2"/>
              </a:rPr>
              <a:t></a:t>
            </a:r>
            <a:endParaRPr lang="zh-TW" altLang="en-US" sz="4000" b="1" dirty="0">
              <a:solidFill>
                <a:srgbClr val="C00000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141278A7-F6D9-412C-A9D5-837761FF517F}"/>
              </a:ext>
            </a:extLst>
          </p:cNvPr>
          <p:cNvSpPr/>
          <p:nvPr/>
        </p:nvSpPr>
        <p:spPr>
          <a:xfrm>
            <a:off x="1504241" y="2359564"/>
            <a:ext cx="1043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i="1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sp2</a:t>
            </a:r>
            <a: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 C-H</a:t>
            </a:r>
          </a:p>
        </p:txBody>
      </p:sp>
    </p:spTree>
    <p:extLst>
      <p:ext uri="{BB962C8B-B14F-4D97-AF65-F5344CB8AC3E}">
        <p14:creationId xmlns:p14="http://schemas.microsoft.com/office/powerpoint/2010/main" val="347442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6" grpId="0"/>
      <p:bldP spid="37" grpId="0"/>
      <p:bldP spid="38" grpId="0"/>
      <p:bldP spid="39" grpId="0"/>
      <p:bldP spid="41" grpId="0"/>
      <p:bldP spid="43" grpId="0"/>
      <p:bldP spid="44" grpId="0"/>
      <p:bldP spid="45" grpId="0"/>
      <p:bldP spid="4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9E012B-42A6-43F9-B4C9-CF4F4AD72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353" y="578291"/>
            <a:ext cx="7886700" cy="1325563"/>
          </a:xfrm>
        </p:spPr>
        <p:txBody>
          <a:bodyPr/>
          <a:lstStyle/>
          <a:p>
            <a:pPr algn="ctr"/>
            <a:r>
              <a:rPr kumimoji="1" lang="en-US" altLang="zh-TW" b="1" kern="0" dirty="0">
                <a:solidFill>
                  <a:srgbClr val="000000"/>
                </a:solidFill>
                <a:latin typeface="Calibri" pitchFamily="34" charset="0"/>
                <a:ea typeface="微軟正黑體"/>
              </a:rPr>
              <a:t>Infrared spectroscopy</a:t>
            </a:r>
            <a:r>
              <a:rPr kumimoji="1" lang="zh-TW" altLang="en-US" b="1" kern="0" dirty="0">
                <a:solidFill>
                  <a:srgbClr val="000000"/>
                </a:solidFill>
                <a:latin typeface="Calibri" pitchFamily="34" charset="0"/>
                <a:ea typeface="微軟正黑體"/>
              </a:rPr>
              <a:t> </a:t>
            </a:r>
            <a:r>
              <a:rPr kumimoji="1" lang="en-US" altLang="zh-TW" b="1" kern="0" dirty="0">
                <a:solidFill>
                  <a:srgbClr val="000000"/>
                </a:solidFill>
                <a:latin typeface="Calibri" pitchFamily="34" charset="0"/>
                <a:ea typeface="微軟正黑體"/>
              </a:rPr>
              <a:t>-</a:t>
            </a:r>
            <a:r>
              <a:rPr kumimoji="1" lang="zh-TW" altLang="en-US" b="1" kern="0" dirty="0">
                <a:solidFill>
                  <a:srgbClr val="000000"/>
                </a:solidFill>
                <a:latin typeface="Calibri" pitchFamily="34" charset="0"/>
                <a:ea typeface="微軟正黑體"/>
              </a:rPr>
              <a:t> </a:t>
            </a:r>
            <a:r>
              <a:rPr kumimoji="1" lang="en-US" altLang="zh-TW" b="1" kern="0" dirty="0">
                <a:solidFill>
                  <a:srgbClr val="000000"/>
                </a:solidFill>
                <a:latin typeface="Calibri" pitchFamily="34" charset="0"/>
                <a:ea typeface="微軟正黑體"/>
              </a:rPr>
              <a:t>ketone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17CE476-BAF3-4CF7-98F5-580321D77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520189C-4AF4-4238-B179-52553D079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479" y="1659187"/>
            <a:ext cx="7699280" cy="3444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Box 22">
            <a:extLst>
              <a:ext uri="{FF2B5EF4-FFF2-40B4-BE49-F238E27FC236}">
                <a16:creationId xmlns:a16="http://schemas.microsoft.com/office/drawing/2014/main" id="{CBD60DDD-A991-45C3-AE5B-97B9D96EDD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789" y="5348794"/>
            <a:ext cx="1863652" cy="424732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軟正黑體"/>
              </a:rPr>
              <a:t>Wavenumber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D780B333-04C1-460A-A6A7-BBCCE27CE71E}"/>
              </a:ext>
            </a:extLst>
          </p:cNvPr>
          <p:cNvGrpSpPr/>
          <p:nvPr/>
        </p:nvGrpSpPr>
        <p:grpSpPr>
          <a:xfrm>
            <a:off x="871267" y="4984084"/>
            <a:ext cx="7905264" cy="395173"/>
            <a:chOff x="819991" y="5031013"/>
            <a:chExt cx="7842315" cy="395173"/>
          </a:xfrm>
        </p:grpSpPr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498B66C3-7E0B-4D91-9DE6-E6C95E1B68BA}"/>
                </a:ext>
              </a:extLst>
            </p:cNvPr>
            <p:cNvSpPr txBox="1"/>
            <p:nvPr/>
          </p:nvSpPr>
          <p:spPr>
            <a:xfrm>
              <a:off x="819991" y="5031013"/>
              <a:ext cx="806632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4000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203CBE3A-6DE2-449B-BAE3-112BB8D1ABCF}"/>
                </a:ext>
              </a:extLst>
            </p:cNvPr>
            <p:cNvSpPr txBox="1"/>
            <p:nvPr/>
          </p:nvSpPr>
          <p:spPr>
            <a:xfrm>
              <a:off x="2244386" y="5031013"/>
              <a:ext cx="806632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3000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CC7BE9AB-4984-48C5-9859-DF1D517CDD36}"/>
                </a:ext>
              </a:extLst>
            </p:cNvPr>
            <p:cNvSpPr txBox="1"/>
            <p:nvPr/>
          </p:nvSpPr>
          <p:spPr>
            <a:xfrm>
              <a:off x="3634597" y="5031013"/>
              <a:ext cx="806632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2000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D1347CB1-A677-4CEF-B089-BD54428493AB}"/>
                </a:ext>
              </a:extLst>
            </p:cNvPr>
            <p:cNvSpPr txBox="1"/>
            <p:nvPr/>
          </p:nvSpPr>
          <p:spPr>
            <a:xfrm>
              <a:off x="5067538" y="5031013"/>
              <a:ext cx="806632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1500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3F36807F-44DC-4F6D-B27D-08548675A232}"/>
                </a:ext>
              </a:extLst>
            </p:cNvPr>
            <p:cNvSpPr txBox="1"/>
            <p:nvPr/>
          </p:nvSpPr>
          <p:spPr>
            <a:xfrm>
              <a:off x="6500479" y="5031013"/>
              <a:ext cx="806632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1000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06255218-7DB3-4416-9AF7-C6BF0DA4C2D3}"/>
                </a:ext>
              </a:extLst>
            </p:cNvPr>
            <p:cNvSpPr txBox="1"/>
            <p:nvPr/>
          </p:nvSpPr>
          <p:spPr>
            <a:xfrm>
              <a:off x="8011166" y="5031013"/>
              <a:ext cx="651140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500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989CFAC2-F535-4336-97D9-66EAFF6AE335}"/>
              </a:ext>
            </a:extLst>
          </p:cNvPr>
          <p:cNvGrpSpPr/>
          <p:nvPr/>
        </p:nvGrpSpPr>
        <p:grpSpPr>
          <a:xfrm>
            <a:off x="242616" y="1576028"/>
            <a:ext cx="950361" cy="2880657"/>
            <a:chOff x="191340" y="1657141"/>
            <a:chExt cx="950361" cy="2880657"/>
          </a:xfrm>
        </p:grpSpPr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B71A178D-B8E2-4BDE-89D3-AC7FDB74D972}"/>
                </a:ext>
              </a:extLst>
            </p:cNvPr>
            <p:cNvSpPr txBox="1"/>
            <p:nvPr/>
          </p:nvSpPr>
          <p:spPr>
            <a:xfrm>
              <a:off x="490562" y="1657141"/>
              <a:ext cx="651139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100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396B8DF6-9740-4ED4-84B7-53CD1A722FD5}"/>
                </a:ext>
              </a:extLst>
            </p:cNvPr>
            <p:cNvSpPr txBox="1"/>
            <p:nvPr/>
          </p:nvSpPr>
          <p:spPr>
            <a:xfrm>
              <a:off x="646052" y="2267829"/>
              <a:ext cx="495649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80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2CF5E0E5-49D6-460E-889A-A81D065FC861}"/>
                </a:ext>
              </a:extLst>
            </p:cNvPr>
            <p:cNvSpPr txBox="1"/>
            <p:nvPr/>
          </p:nvSpPr>
          <p:spPr>
            <a:xfrm>
              <a:off x="646052" y="2887063"/>
              <a:ext cx="495649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60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DCFD63A6-99EF-471A-9E75-AB1774FA94A6}"/>
                </a:ext>
              </a:extLst>
            </p:cNvPr>
            <p:cNvSpPr txBox="1"/>
            <p:nvPr/>
          </p:nvSpPr>
          <p:spPr>
            <a:xfrm>
              <a:off x="646052" y="3531935"/>
              <a:ext cx="495649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40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E7C33293-6214-4D72-B4AB-A1C2B1CC7950}"/>
                </a:ext>
              </a:extLst>
            </p:cNvPr>
            <p:cNvSpPr txBox="1"/>
            <p:nvPr/>
          </p:nvSpPr>
          <p:spPr>
            <a:xfrm>
              <a:off x="646052" y="4142625"/>
              <a:ext cx="495649" cy="395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20</a:t>
              </a:r>
              <a:endPara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Text Box 22">
              <a:extLst>
                <a:ext uri="{FF2B5EF4-FFF2-40B4-BE49-F238E27FC236}">
                  <a16:creationId xmlns:a16="http://schemas.microsoft.com/office/drawing/2014/main" id="{5FEC8988-0939-4B81-8E01-8B13EF6EB5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-809992" y="3095033"/>
              <a:ext cx="2427396" cy="424732"/>
            </a:xfrm>
            <a:prstGeom prst="rect">
              <a:avLst/>
            </a:prstGeom>
            <a:solidFill>
              <a:srgbClr val="FFFFFF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微軟正黑體"/>
                </a:rPr>
                <a:t>Transmittance (%)</a:t>
              </a:r>
            </a:p>
          </p:txBody>
        </p:sp>
      </p:grpSp>
      <p:pic>
        <p:nvPicPr>
          <p:cNvPr id="23" name="Picture 5">
            <a:extLst>
              <a:ext uri="{FF2B5EF4-FFF2-40B4-BE49-F238E27FC236}">
                <a16:creationId xmlns:a16="http://schemas.microsoft.com/office/drawing/2014/main" id="{3A3CCDE0-84FE-4D9D-89BE-4BCCED0DA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697" y="2381697"/>
            <a:ext cx="1267377" cy="2056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CDEC0AEC-EBB8-41E3-A7CF-E935C06A37AA}"/>
              </a:ext>
            </a:extLst>
          </p:cNvPr>
          <p:cNvGrpSpPr/>
          <p:nvPr/>
        </p:nvGrpSpPr>
        <p:grpSpPr>
          <a:xfrm>
            <a:off x="2932051" y="1938051"/>
            <a:ext cx="2627410" cy="2828568"/>
            <a:chOff x="2835096" y="2321957"/>
            <a:chExt cx="2656702" cy="2971705"/>
          </a:xfrm>
        </p:grpSpPr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9D890DFC-5190-47B6-86B6-55B6D08118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1798" y="2321957"/>
              <a:ext cx="0" cy="2971705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2C5311B1-7699-4D0B-AFBE-8EED3EF3A4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5096" y="2321957"/>
              <a:ext cx="0" cy="2951647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3F50B25A-4085-4B84-9BC3-2C84AA3BC2BD}"/>
              </a:ext>
            </a:extLst>
          </p:cNvPr>
          <p:cNvSpPr/>
          <p:nvPr/>
        </p:nvSpPr>
        <p:spPr>
          <a:xfrm>
            <a:off x="5003119" y="4284825"/>
            <a:ext cx="1335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1670-1780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D5737A4-1DA2-47CE-9763-FF757F8751F9}"/>
              </a:ext>
            </a:extLst>
          </p:cNvPr>
          <p:cNvSpPr/>
          <p:nvPr/>
        </p:nvSpPr>
        <p:spPr>
          <a:xfrm>
            <a:off x="5056484" y="3970788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C=O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25939FD1-0328-4179-B350-10AE3DB76278}"/>
              </a:ext>
            </a:extLst>
          </p:cNvPr>
          <p:cNvSpPr txBox="1"/>
          <p:nvPr/>
        </p:nvSpPr>
        <p:spPr>
          <a:xfrm>
            <a:off x="4762173" y="1535745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zh-TW" altLang="en-US" sz="4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8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395B7D-8E6F-4999-9250-DD84EAEA8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FB40E032-07E1-481F-9A2B-944BDA1140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9"/>
          <a:stretch/>
        </p:blipFill>
        <p:spPr bwMode="auto">
          <a:xfrm>
            <a:off x="226302" y="1721407"/>
            <a:ext cx="8691396" cy="4289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標題 4">
            <a:extLst>
              <a:ext uri="{FF2B5EF4-FFF2-40B4-BE49-F238E27FC236}">
                <a16:creationId xmlns:a16="http://schemas.microsoft.com/office/drawing/2014/main" id="{8C5C6756-6266-4AB1-8CEF-AC740BDEF827}"/>
              </a:ext>
            </a:extLst>
          </p:cNvPr>
          <p:cNvSpPr txBox="1">
            <a:spLocks/>
          </p:cNvSpPr>
          <p:nvPr/>
        </p:nvSpPr>
        <p:spPr bwMode="auto">
          <a:xfrm>
            <a:off x="457200" y="380923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微軟正黑體" pitchFamily="34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微軟正黑體" pitchFamily="34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微軟正黑體" pitchFamily="34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Calibri" pitchFamily="34" charset="0"/>
                <a:ea typeface="微軟正黑體" pitchFamily="34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微軟正黑體" pitchFamily="34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微軟正黑體" pitchFamily="34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微軟正黑體" pitchFamily="34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Verdana" pitchFamily="34" charset="0"/>
                <a:ea typeface="微軟正黑體" pitchFamily="34" charset="-12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0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微軟正黑體"/>
                <a:cs typeface="+mj-cs"/>
              </a:rPr>
              <a:t>I</a:t>
            </a:r>
            <a:r>
              <a:rPr kumimoji="1" lang="en-US" altLang="zh-TW" sz="40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微軟正黑體"/>
                <a:cs typeface="+mj-cs"/>
              </a:rPr>
              <a:t>nfrared spectroscopy of alcohols, phenols, aldehydes and ketones</a:t>
            </a:r>
            <a:endParaRPr kumimoji="1" lang="zh-TW" altLang="en-US" sz="40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微軟正黑體"/>
              <a:cs typeface="+mj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391D616-858E-49F3-90C5-AE7E36AE9C1B}"/>
              </a:ext>
            </a:extLst>
          </p:cNvPr>
          <p:cNvSpPr/>
          <p:nvPr/>
        </p:nvSpPr>
        <p:spPr bwMode="auto">
          <a:xfrm>
            <a:off x="387372" y="1447935"/>
            <a:ext cx="900000" cy="1296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3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43D1A5A-CEDE-4440-AA17-DBB33CC3E6DF}"/>
              </a:ext>
            </a:extLst>
          </p:cNvPr>
          <p:cNvSpPr/>
          <p:nvPr/>
        </p:nvSpPr>
        <p:spPr bwMode="auto">
          <a:xfrm>
            <a:off x="4572000" y="1447935"/>
            <a:ext cx="900000" cy="1296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3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AA53B14-B9D6-478A-A38C-57FCDA64D375}"/>
              </a:ext>
            </a:extLst>
          </p:cNvPr>
          <p:cNvSpPr/>
          <p:nvPr/>
        </p:nvSpPr>
        <p:spPr bwMode="auto">
          <a:xfrm rot="16200000">
            <a:off x="391568" y="3309493"/>
            <a:ext cx="900000" cy="1296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3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6DBC8B3-CA01-4C20-A3CA-4FBAC64080E0}"/>
              </a:ext>
            </a:extLst>
          </p:cNvPr>
          <p:cNvSpPr/>
          <p:nvPr/>
        </p:nvSpPr>
        <p:spPr bwMode="auto">
          <a:xfrm rot="16200000">
            <a:off x="4576196" y="3309493"/>
            <a:ext cx="900000" cy="1296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3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0772D246-1A7E-4B45-A22F-E1B9067701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610"/>
          <a:stretch/>
        </p:blipFill>
        <p:spPr bwMode="auto">
          <a:xfrm>
            <a:off x="4593288" y="1488667"/>
            <a:ext cx="837372" cy="1243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9">
            <a:extLst>
              <a:ext uri="{FF2B5EF4-FFF2-40B4-BE49-F238E27FC236}">
                <a16:creationId xmlns:a16="http://schemas.microsoft.com/office/drawing/2014/main" id="{52DE63EC-0785-40B8-82DB-078E537C5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76" y="1525036"/>
            <a:ext cx="782132" cy="1145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7A488869-6E1B-4FCA-9C17-A8EF5E776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" y="3422031"/>
            <a:ext cx="1623286" cy="996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49507641-0D8F-48D3-895F-6C6C66720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761" y="3599828"/>
            <a:ext cx="1284705" cy="76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 Box 6">
            <a:extLst>
              <a:ext uri="{FF2B5EF4-FFF2-40B4-BE49-F238E27FC236}">
                <a16:creationId xmlns:a16="http://schemas.microsoft.com/office/drawing/2014/main" id="{D04F5BC1-E65E-434D-AA58-A26625F06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0866" y="2891771"/>
            <a:ext cx="79380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Comic Sans MS" pitchFamily="66" charset="0"/>
                <a:ea typeface="微軟正黑體"/>
              </a:rPr>
              <a:t>O-H</a:t>
            </a: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49A18B55-6373-47D7-937B-86369D32F1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1654" y="2891770"/>
            <a:ext cx="79380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Comic Sans MS" pitchFamily="66" charset="0"/>
                <a:ea typeface="微軟正黑體"/>
              </a:rPr>
              <a:t>O-H</a:t>
            </a:r>
          </a:p>
        </p:txBody>
      </p:sp>
      <p:sp>
        <p:nvSpPr>
          <p:cNvPr id="17" name="Text Box 7">
            <a:extLst>
              <a:ext uri="{FF2B5EF4-FFF2-40B4-BE49-F238E27FC236}">
                <a16:creationId xmlns:a16="http://schemas.microsoft.com/office/drawing/2014/main" id="{EF1258BB-61A4-42BF-B30D-8D3B3513D0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6428" y="4834030"/>
            <a:ext cx="77296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Comic Sans MS" pitchFamily="66" charset="0"/>
                <a:ea typeface="微軟正黑體"/>
              </a:rPr>
              <a:t>C=O</a:t>
            </a:r>
          </a:p>
        </p:txBody>
      </p:sp>
      <p:sp>
        <p:nvSpPr>
          <p:cNvPr id="18" name="Text Box 7">
            <a:extLst>
              <a:ext uri="{FF2B5EF4-FFF2-40B4-BE49-F238E27FC236}">
                <a16:creationId xmlns:a16="http://schemas.microsoft.com/office/drawing/2014/main" id="{1710AB03-CAC2-4591-B883-84ED8A52EC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5461" y="4886297"/>
            <a:ext cx="77296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Comic Sans MS" pitchFamily="66" charset="0"/>
                <a:ea typeface="微軟正黑體"/>
              </a:rPr>
              <a:t>C=O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2EB23FE-0814-4071-A6B5-27226CAFE0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548" y="3636817"/>
            <a:ext cx="6461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sz="3600" dirty="0">
                <a:solidFill>
                  <a:srgbClr val="00B050"/>
                </a:solidFill>
                <a:ea typeface="微軟正黑體"/>
              </a:rPr>
              <a:t> </a:t>
            </a:r>
            <a:endParaRPr lang="zh-TW" altLang="en-US" sz="3600" dirty="0">
              <a:solidFill>
                <a:srgbClr val="00B050"/>
              </a:solidFill>
              <a:ea typeface="微軟正黑體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3BD58E2-7611-4C74-AC09-BECBF7636B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7105" y="3670976"/>
            <a:ext cx="6461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sz="3600" dirty="0">
                <a:solidFill>
                  <a:srgbClr val="C00000"/>
                </a:solidFill>
                <a:ea typeface="微軟正黑體"/>
              </a:rPr>
              <a:t> </a:t>
            </a:r>
            <a:endParaRPr lang="zh-TW" altLang="en-US" sz="3600" dirty="0">
              <a:solidFill>
                <a:srgbClr val="C00000"/>
              </a:solidFill>
              <a:ea typeface="微軟正黑體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2C7A75B-7BDA-437D-8A5D-9811E040C9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7445" y="1954080"/>
            <a:ext cx="6461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sz="3600" dirty="0">
                <a:solidFill>
                  <a:srgbClr val="00B050"/>
                </a:solidFill>
                <a:ea typeface="微軟正黑體"/>
              </a:rPr>
              <a:t> </a:t>
            </a:r>
            <a:endParaRPr lang="zh-TW" altLang="en-US" sz="3600" dirty="0">
              <a:solidFill>
                <a:srgbClr val="00B050"/>
              </a:solidFill>
              <a:ea typeface="微軟正黑體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CFE2B41-AAFD-45C6-812E-5EA7BCCB3A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1166" y="1621438"/>
            <a:ext cx="6461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sz="3600" dirty="0">
                <a:solidFill>
                  <a:srgbClr val="00B050"/>
                </a:solidFill>
                <a:ea typeface="微軟正黑體"/>
              </a:rPr>
              <a:t> </a:t>
            </a:r>
            <a:endParaRPr lang="zh-TW" altLang="en-US" sz="3600" dirty="0">
              <a:solidFill>
                <a:srgbClr val="00B050"/>
              </a:solidFill>
              <a:ea typeface="微軟正黑體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AA743D8-0BEF-4338-993A-A8C5773DE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1307" y="1774796"/>
            <a:ext cx="6461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sz="3600" dirty="0">
                <a:solidFill>
                  <a:srgbClr val="00B050"/>
                </a:solidFill>
                <a:ea typeface="微軟正黑體"/>
              </a:rPr>
              <a:t> </a:t>
            </a:r>
            <a:endParaRPr lang="zh-TW" altLang="en-US" sz="3600" dirty="0">
              <a:solidFill>
                <a:srgbClr val="00B050"/>
              </a:solidFill>
              <a:ea typeface="微軟正黑體"/>
            </a:endParaRPr>
          </a:p>
        </p:txBody>
      </p:sp>
      <p:sp>
        <p:nvSpPr>
          <p:cNvPr id="24" name="Text Box 6">
            <a:extLst>
              <a:ext uri="{FF2B5EF4-FFF2-40B4-BE49-F238E27FC236}">
                <a16:creationId xmlns:a16="http://schemas.microsoft.com/office/drawing/2014/main" id="{F2C1C217-50A6-45CA-B617-322DB5BAA0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6929" y="2689618"/>
            <a:ext cx="93006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l-GR" altLang="zh-TW" sz="2000" dirty="0">
                <a:solidFill>
                  <a:srgbClr val="00B050"/>
                </a:solidFill>
                <a:latin typeface="Comic Sans MS" pitchFamily="66" charset="0"/>
                <a:ea typeface="微軟正黑體"/>
              </a:rPr>
              <a:t>Φ</a:t>
            </a:r>
            <a:r>
              <a:rPr lang="en-US" altLang="zh-TW" sz="2000" dirty="0">
                <a:solidFill>
                  <a:srgbClr val="00B050"/>
                </a:solidFill>
                <a:latin typeface="Comic Sans MS" pitchFamily="66" charset="0"/>
                <a:ea typeface="微軟正黑體"/>
              </a:rPr>
              <a:t> Ring</a:t>
            </a:r>
            <a:br>
              <a:rPr lang="en-US" altLang="zh-TW" sz="2000" dirty="0">
                <a:solidFill>
                  <a:srgbClr val="00B050"/>
                </a:solidFill>
                <a:latin typeface="Comic Sans MS" pitchFamily="66" charset="0"/>
                <a:ea typeface="微軟正黑體"/>
              </a:rPr>
            </a:br>
            <a:r>
              <a:rPr lang="en-US" altLang="zh-TW" sz="2000" dirty="0">
                <a:solidFill>
                  <a:srgbClr val="00B050"/>
                </a:solidFill>
                <a:latin typeface="Comic Sans MS" pitchFamily="66" charset="0"/>
                <a:ea typeface="微軟正黑體"/>
              </a:rPr>
              <a:t>bonds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9A92FF1-6C37-4C2C-91DE-356C70EE33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8304" y="3725103"/>
            <a:ext cx="6461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sz="3600" dirty="0">
                <a:solidFill>
                  <a:srgbClr val="00B050"/>
                </a:solidFill>
                <a:ea typeface="微軟正黑體"/>
              </a:rPr>
              <a:t> </a:t>
            </a:r>
            <a:endParaRPr lang="zh-TW" altLang="en-US" sz="3600" dirty="0">
              <a:solidFill>
                <a:srgbClr val="00B050"/>
              </a:solidFill>
              <a:ea typeface="微軟正黑體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42C483D-FC2E-478B-B9FC-956F6CA42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0823" y="3699749"/>
            <a:ext cx="6461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sz="3600" dirty="0">
                <a:solidFill>
                  <a:srgbClr val="00B050"/>
                </a:solidFill>
                <a:ea typeface="微軟正黑體"/>
              </a:rPr>
              <a:t> </a:t>
            </a:r>
            <a:endParaRPr lang="zh-TW" altLang="en-US" sz="3600" dirty="0">
              <a:solidFill>
                <a:srgbClr val="00B050"/>
              </a:solidFill>
              <a:ea typeface="微軟正黑體"/>
            </a:endParaRPr>
          </a:p>
        </p:txBody>
      </p:sp>
      <p:sp>
        <p:nvSpPr>
          <p:cNvPr id="27" name="Text Box 6">
            <a:extLst>
              <a:ext uri="{FF2B5EF4-FFF2-40B4-BE49-F238E27FC236}">
                <a16:creationId xmlns:a16="http://schemas.microsoft.com/office/drawing/2014/main" id="{B32726FF-189C-4C5D-B6F7-AF5010D92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8087" y="4671955"/>
            <a:ext cx="93006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l-GR" altLang="zh-TW" sz="2000" dirty="0">
                <a:solidFill>
                  <a:srgbClr val="00B050"/>
                </a:solidFill>
                <a:latin typeface="Comic Sans MS" pitchFamily="66" charset="0"/>
                <a:ea typeface="微軟正黑體"/>
              </a:rPr>
              <a:t>Φ</a:t>
            </a:r>
            <a:r>
              <a:rPr lang="en-US" altLang="zh-TW" sz="2000" dirty="0">
                <a:solidFill>
                  <a:srgbClr val="00B050"/>
                </a:solidFill>
                <a:latin typeface="Comic Sans MS" pitchFamily="66" charset="0"/>
                <a:ea typeface="微軟正黑體"/>
              </a:rPr>
              <a:t> Ring</a:t>
            </a:r>
            <a:br>
              <a:rPr lang="en-US" altLang="zh-TW" sz="2000" dirty="0">
                <a:solidFill>
                  <a:srgbClr val="00B050"/>
                </a:solidFill>
                <a:latin typeface="Comic Sans MS" pitchFamily="66" charset="0"/>
                <a:ea typeface="微軟正黑體"/>
              </a:rPr>
            </a:br>
            <a:r>
              <a:rPr lang="en-US" altLang="zh-TW" sz="2000" dirty="0">
                <a:solidFill>
                  <a:srgbClr val="00B050"/>
                </a:solidFill>
                <a:latin typeface="Comic Sans MS" pitchFamily="66" charset="0"/>
                <a:ea typeface="微軟正黑體"/>
              </a:rPr>
              <a:t>bonds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D06268C-910E-4BB0-B86E-EA4EC16622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1328" y="3575555"/>
            <a:ext cx="6461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sz="3600" dirty="0">
                <a:solidFill>
                  <a:srgbClr val="0070C0"/>
                </a:solidFill>
                <a:ea typeface="微軟正黑體"/>
              </a:rPr>
              <a:t> </a:t>
            </a:r>
            <a:endParaRPr lang="zh-TW" altLang="en-US" sz="3600" dirty="0">
              <a:solidFill>
                <a:srgbClr val="0070C0"/>
              </a:solidFill>
              <a:ea typeface="微軟正黑體"/>
            </a:endParaRPr>
          </a:p>
        </p:txBody>
      </p:sp>
      <p:sp>
        <p:nvSpPr>
          <p:cNvPr id="29" name="Text Box 7">
            <a:extLst>
              <a:ext uri="{FF2B5EF4-FFF2-40B4-BE49-F238E27FC236}">
                <a16:creationId xmlns:a16="http://schemas.microsoft.com/office/drawing/2014/main" id="{5FF60F26-45B8-49CB-B2AC-83CD39DF8C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4739" y="4428469"/>
            <a:ext cx="65755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rgbClr val="0070C0"/>
                </a:solidFill>
                <a:latin typeface="Comic Sans MS" pitchFamily="66" charset="0"/>
                <a:ea typeface="微軟正黑體"/>
              </a:rPr>
              <a:t>sp2</a:t>
            </a:r>
            <a:br>
              <a:rPr lang="en-US" altLang="zh-TW" sz="2000" dirty="0">
                <a:solidFill>
                  <a:srgbClr val="0070C0"/>
                </a:solidFill>
                <a:latin typeface="Comic Sans MS" pitchFamily="66" charset="0"/>
                <a:ea typeface="微軟正黑體"/>
              </a:rPr>
            </a:br>
            <a:r>
              <a:rPr lang="en-US" altLang="zh-TW" sz="2000" dirty="0">
                <a:solidFill>
                  <a:srgbClr val="0070C0"/>
                </a:solidFill>
                <a:latin typeface="Comic Sans MS" pitchFamily="66" charset="0"/>
                <a:ea typeface="微軟正黑體"/>
              </a:rPr>
              <a:t>C-H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569D4C08-5984-4F17-B81E-163B2D9444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1400" y="3539193"/>
            <a:ext cx="6461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sz="3600" dirty="0">
                <a:solidFill>
                  <a:srgbClr val="C00000"/>
                </a:solidFill>
                <a:ea typeface="微軟正黑體"/>
              </a:rPr>
              <a:t> </a:t>
            </a:r>
            <a:endParaRPr lang="zh-TW" altLang="en-US" sz="3600" dirty="0">
              <a:solidFill>
                <a:srgbClr val="C00000"/>
              </a:solidFill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105370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2" dur="8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3" dur="80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80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5" dur="80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6" dur="80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80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4" dur="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5" dur="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85" dur="80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6" dur="80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80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24" grpId="0"/>
      <p:bldP spid="27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51AC769-8C04-4D00-BAAC-FDDC2B72D1CD}"/>
              </a:ext>
            </a:extLst>
          </p:cNvPr>
          <p:cNvGraphicFramePr>
            <a:graphicFrameLocks noGrp="1"/>
          </p:cNvGraphicFramePr>
          <p:nvPr/>
        </p:nvGraphicFramePr>
        <p:xfrm>
          <a:off x="622346" y="1495278"/>
          <a:ext cx="8004041" cy="239388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925526">
                  <a:extLst>
                    <a:ext uri="{9D8B030D-6E8A-4147-A177-3AD203B41FA5}">
                      <a16:colId xmlns:a16="http://schemas.microsoft.com/office/drawing/2014/main" val="2698307560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55418342"/>
                    </a:ext>
                  </a:extLst>
                </a:gridCol>
                <a:gridCol w="2701075">
                  <a:extLst>
                    <a:ext uri="{9D8B030D-6E8A-4147-A177-3AD203B41FA5}">
                      <a16:colId xmlns:a16="http://schemas.microsoft.com/office/drawing/2014/main" val="1767920451"/>
                    </a:ext>
                  </a:extLst>
                </a:gridCol>
              </a:tblGrid>
              <a:tr h="508745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altLang="zh-TW" sz="2200" b="1" dirty="0">
                          <a:solidFill>
                            <a:schemeClr val="bg1"/>
                          </a:solidFill>
                        </a:rPr>
                        <a:t>Technique</a:t>
                      </a:r>
                      <a:endParaRPr lang="zh-TW" alt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Electromagnetic radiation</a:t>
                      </a:r>
                      <a:endParaRPr lang="zh-TW" alt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altLang="zh-TW" sz="2200" b="1" dirty="0">
                          <a:solidFill>
                            <a:schemeClr val="bg1"/>
                          </a:solidFill>
                        </a:rPr>
                        <a:t>Structure</a:t>
                      </a:r>
                      <a:endParaRPr lang="zh-TW" alt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9466795"/>
                  </a:ext>
                </a:extLst>
              </a:tr>
              <a:tr h="293722"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altLang="zh-TW" sz="2200" dirty="0"/>
                        <a:t>Infrared spectrometry</a:t>
                      </a:r>
                      <a:endParaRPr lang="zh-TW" altLang="en-US" sz="2200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altLang="zh-TW" sz="2400" dirty="0"/>
                        <a:t>Infrared light</a:t>
                      </a:r>
                      <a:endParaRPr lang="zh-TW" altLang="en-US" sz="2400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80000"/>
                        </a:lnSpc>
                      </a:pPr>
                      <a:r>
                        <a:rPr lang="en-US" altLang="zh-TW" sz="2400" i="0" dirty="0"/>
                        <a:t>Covalent</a:t>
                      </a:r>
                      <a:r>
                        <a:rPr lang="en-US" altLang="zh-TW" sz="2400" dirty="0"/>
                        <a:t> bonds</a:t>
                      </a:r>
                      <a:endParaRPr lang="zh-TW" altLang="en-US" sz="2400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7204772"/>
                  </a:ext>
                </a:extLst>
              </a:tr>
              <a:tr h="508745"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altLang="zh-TW" sz="2200" dirty="0"/>
                        <a:t>Ultraviolet spectroscopy</a:t>
                      </a:r>
                      <a:endParaRPr lang="zh-TW" altLang="en-US" sz="2200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altLang="zh-TW" sz="2400" dirty="0"/>
                        <a:t>Ultraviolet light</a:t>
                      </a:r>
                      <a:endParaRPr lang="zh-TW" altLang="en-US" sz="2400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l-GR" altLang="zh-TW" sz="2400" i="1" dirty="0"/>
                        <a:t>σ</a:t>
                      </a:r>
                      <a:r>
                        <a:rPr lang="el-GR" altLang="zh-TW" sz="2400" i="0" dirty="0"/>
                        <a:t>–</a:t>
                      </a:r>
                      <a:r>
                        <a:rPr lang="el-GR" altLang="zh-TW" sz="2400" i="1" dirty="0"/>
                        <a:t>σ</a:t>
                      </a:r>
                      <a:r>
                        <a:rPr lang="el-GR" altLang="zh-TW" sz="2400" i="0" dirty="0"/>
                        <a:t>*</a:t>
                      </a:r>
                      <a:r>
                        <a:rPr lang="en-US" altLang="zh-TW" sz="2400" i="0" dirty="0"/>
                        <a:t>,</a:t>
                      </a:r>
                      <a:r>
                        <a:rPr lang="el-GR" altLang="zh-TW" sz="2400" i="0" dirty="0"/>
                        <a:t> </a:t>
                      </a:r>
                      <a:r>
                        <a:rPr lang="el-GR" altLang="zh-TW" sz="2400" i="1" dirty="0"/>
                        <a:t>n</a:t>
                      </a:r>
                      <a:r>
                        <a:rPr lang="el-GR" altLang="zh-TW" sz="2400" i="0" dirty="0"/>
                        <a:t>–</a:t>
                      </a:r>
                      <a:r>
                        <a:rPr lang="el-GR" altLang="zh-TW" sz="2400" i="1" dirty="0"/>
                        <a:t>σ</a:t>
                      </a:r>
                      <a:r>
                        <a:rPr lang="el-GR" altLang="zh-TW" sz="2400" i="0" dirty="0"/>
                        <a:t>*</a:t>
                      </a:r>
                      <a:r>
                        <a:rPr lang="en-US" altLang="zh-TW" sz="2400" i="0" dirty="0"/>
                        <a:t>, </a:t>
                      </a:r>
                      <a:r>
                        <a:rPr lang="el-GR" altLang="zh-TW" sz="2400" i="1" dirty="0"/>
                        <a:t>π</a:t>
                      </a:r>
                      <a:r>
                        <a:rPr lang="el-GR" altLang="zh-TW" sz="2400" i="0" dirty="0"/>
                        <a:t>–</a:t>
                      </a:r>
                      <a:r>
                        <a:rPr lang="el-GR" altLang="zh-TW" sz="2400" i="1" dirty="0"/>
                        <a:t>π</a:t>
                      </a:r>
                      <a:r>
                        <a:rPr lang="el-GR" altLang="zh-TW" sz="2400" i="0" dirty="0"/>
                        <a:t>*</a:t>
                      </a:r>
                      <a:r>
                        <a:rPr lang="en-US" altLang="zh-TW" sz="2400" i="0" dirty="0"/>
                        <a:t>,</a:t>
                      </a:r>
                      <a:r>
                        <a:rPr lang="el-GR" altLang="zh-TW" sz="2400" i="0" dirty="0"/>
                        <a:t>  </a:t>
                      </a:r>
                      <a:r>
                        <a:rPr lang="el-GR" altLang="zh-TW" sz="2400" i="1" dirty="0"/>
                        <a:t>n</a:t>
                      </a:r>
                      <a:r>
                        <a:rPr lang="el-GR" altLang="zh-TW" sz="2400" i="0" dirty="0"/>
                        <a:t>–</a:t>
                      </a:r>
                      <a:r>
                        <a:rPr lang="el-GR" altLang="zh-TW" sz="2400" i="1" dirty="0"/>
                        <a:t>π</a:t>
                      </a:r>
                      <a:r>
                        <a:rPr lang="el-GR" altLang="zh-TW" sz="2400" i="0" dirty="0"/>
                        <a:t>*</a:t>
                      </a:r>
                      <a:r>
                        <a:rPr lang="en-US" altLang="zh-TW" sz="2400" i="0" dirty="0"/>
                        <a:t> transitions</a:t>
                      </a:r>
                      <a:endParaRPr lang="zh-TW" altLang="en-US" sz="2400" i="0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C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282386"/>
                  </a:ext>
                </a:extLst>
              </a:tr>
              <a:tr h="508745"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altLang="zh-TW" sz="2200" dirty="0"/>
                        <a:t>Nuclear magnetic resonance spectroscopy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altLang="zh-TW" sz="2400" dirty="0"/>
                        <a:t>Radio wave</a:t>
                      </a:r>
                      <a:endParaRPr lang="zh-TW" altLang="en-US" sz="2400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80000"/>
                        </a:lnSpc>
                      </a:pPr>
                      <a:r>
                        <a:rPr lang="en-US" altLang="zh-TW" sz="2400" dirty="0"/>
                        <a:t>Atomic nuclei in magnetic field</a:t>
                      </a:r>
                      <a:endParaRPr lang="zh-TW" altLang="en-US" sz="2400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4578166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E627DE86-B0BB-4255-B79D-06108621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996" y="216190"/>
            <a:ext cx="7734743" cy="1325563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b="1" i="1" dirty="0">
                <a:latin typeface="+mn-lt"/>
              </a:rPr>
              <a:t>Spectroscopic analyses of organic compounds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9893496-E22D-4B7B-9268-329EC1D59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2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380AA2F-D5B6-4969-A2F9-CC1F226293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233" b="50792"/>
          <a:stretch/>
        </p:blipFill>
        <p:spPr>
          <a:xfrm>
            <a:off x="682960" y="4415254"/>
            <a:ext cx="7882811" cy="1103870"/>
          </a:xfrm>
          <a:prstGeom prst="rect">
            <a:avLst/>
          </a:prstGeom>
        </p:spPr>
      </p:pic>
      <p:pic>
        <p:nvPicPr>
          <p:cNvPr id="9" name="Picture 1" descr="10p330_f10.jpg">
            <a:extLst>
              <a:ext uri="{FF2B5EF4-FFF2-40B4-BE49-F238E27FC236}">
                <a16:creationId xmlns:a16="http://schemas.microsoft.com/office/drawing/2014/main" id="{D6321B49-98C8-45D5-9263-79CC0F2E31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2" r="26530" b="89282"/>
          <a:stretch/>
        </p:blipFill>
        <p:spPr bwMode="auto">
          <a:xfrm>
            <a:off x="1062678" y="3982768"/>
            <a:ext cx="3954163" cy="473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1F3CFD77-035D-4B34-8312-5DB6B183C9B6}"/>
              </a:ext>
            </a:extLst>
          </p:cNvPr>
          <p:cNvSpPr txBox="1"/>
          <p:nvPr/>
        </p:nvSpPr>
        <p:spPr>
          <a:xfrm>
            <a:off x="6403008" y="403153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i="1" dirty="0"/>
              <a:t>Frequency (</a:t>
            </a:r>
            <a:r>
              <a:rPr lang="el-GR" altLang="zh-TW" i="1" dirty="0"/>
              <a:t>ν</a:t>
            </a:r>
            <a:r>
              <a:rPr lang="en-US" altLang="zh-TW" i="1" dirty="0"/>
              <a:t>) in Hz</a:t>
            </a:r>
            <a:endParaRPr lang="zh-TW" altLang="en-US" i="1" dirty="0"/>
          </a:p>
        </p:txBody>
      </p:sp>
      <p:pic>
        <p:nvPicPr>
          <p:cNvPr id="10" name="Picture 1" descr="10p330_f10.jpg">
            <a:extLst>
              <a:ext uri="{FF2B5EF4-FFF2-40B4-BE49-F238E27FC236}">
                <a16:creationId xmlns:a16="http://schemas.microsoft.com/office/drawing/2014/main" id="{A8C87AD3-F401-40A6-8FCF-B8A888D19D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45" b="17764"/>
          <a:stretch/>
        </p:blipFill>
        <p:spPr bwMode="auto">
          <a:xfrm>
            <a:off x="1079153" y="5615896"/>
            <a:ext cx="4399004" cy="263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F00D7CA9-567E-4E5B-AF74-262127AE5C89}"/>
              </a:ext>
            </a:extLst>
          </p:cNvPr>
          <p:cNvCxnSpPr>
            <a:cxnSpLocks/>
          </p:cNvCxnSpPr>
          <p:nvPr/>
        </p:nvCxnSpPr>
        <p:spPr>
          <a:xfrm flipV="1">
            <a:off x="1849777" y="5451932"/>
            <a:ext cx="2400947" cy="11914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" descr="10p330_f10.jpg">
            <a:extLst>
              <a:ext uri="{FF2B5EF4-FFF2-40B4-BE49-F238E27FC236}">
                <a16:creationId xmlns:a16="http://schemas.microsoft.com/office/drawing/2014/main" id="{0C24058D-29C0-4DEB-89AF-FB89FF84E0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78" t="65893" r="49176" b="29450"/>
          <a:stretch/>
        </p:blipFill>
        <p:spPr bwMode="auto">
          <a:xfrm>
            <a:off x="2791916" y="5935726"/>
            <a:ext cx="681644" cy="205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27485B4D-BCAC-4EC3-848F-967A60771263}"/>
              </a:ext>
            </a:extLst>
          </p:cNvPr>
          <p:cNvSpPr txBox="1"/>
          <p:nvPr/>
        </p:nvSpPr>
        <p:spPr>
          <a:xfrm>
            <a:off x="863606" y="5574220"/>
            <a:ext cx="886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7030A0"/>
                </a:solidFill>
                <a:latin typeface="Comic Sans MS" panose="030F0702030302020204" pitchFamily="66" charset="0"/>
              </a:rPr>
              <a:t>380 nm</a:t>
            </a:r>
            <a:endParaRPr lang="zh-TW" altLang="en-US" sz="1600" dirty="0">
              <a:solidFill>
                <a:srgbClr val="7030A0"/>
              </a:solidFill>
              <a:latin typeface="Comic Sans MS" panose="030F0702030302020204" pitchFamily="66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89B81EA-E877-4252-B84D-BF4FD013D72B}"/>
              </a:ext>
            </a:extLst>
          </p:cNvPr>
          <p:cNvSpPr txBox="1"/>
          <p:nvPr/>
        </p:nvSpPr>
        <p:spPr>
          <a:xfrm>
            <a:off x="4524525" y="5574220"/>
            <a:ext cx="886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780 nm</a:t>
            </a:r>
            <a:endParaRPr lang="zh-TW" altLang="en-US" sz="16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1F87EE4-DF19-4DBB-8C8A-987F0884371E}"/>
              </a:ext>
            </a:extLst>
          </p:cNvPr>
          <p:cNvSpPr txBox="1"/>
          <p:nvPr/>
        </p:nvSpPr>
        <p:spPr>
          <a:xfrm>
            <a:off x="6231235" y="5451931"/>
            <a:ext cx="2400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i="1" dirty="0"/>
              <a:t>Wavelength (</a:t>
            </a:r>
            <a:r>
              <a:rPr lang="el-GR" altLang="zh-TW" i="1" dirty="0"/>
              <a:t>λ</a:t>
            </a:r>
            <a:r>
              <a:rPr lang="en-US" altLang="zh-TW" i="1" dirty="0"/>
              <a:t>) in m</a:t>
            </a:r>
            <a:endParaRPr lang="zh-TW" altLang="en-US" i="1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C6BA4F24-4001-410C-9C4E-8BFD80C89B84}"/>
              </a:ext>
            </a:extLst>
          </p:cNvPr>
          <p:cNvCxnSpPr>
            <a:cxnSpLocks/>
          </p:cNvCxnSpPr>
          <p:nvPr/>
        </p:nvCxnSpPr>
        <p:spPr>
          <a:xfrm>
            <a:off x="7801232" y="4684447"/>
            <a:ext cx="690507" cy="0"/>
          </a:xfrm>
          <a:prstGeom prst="line">
            <a:avLst/>
          </a:prstGeom>
          <a:ln w="57150">
            <a:solidFill>
              <a:srgbClr val="C00000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85A4546F-C934-4304-9034-74968D18362E}"/>
              </a:ext>
            </a:extLst>
          </p:cNvPr>
          <p:cNvCxnSpPr>
            <a:cxnSpLocks/>
          </p:cNvCxnSpPr>
          <p:nvPr/>
        </p:nvCxnSpPr>
        <p:spPr>
          <a:xfrm>
            <a:off x="4475097" y="4684447"/>
            <a:ext cx="1459172" cy="0"/>
          </a:xfrm>
          <a:prstGeom prst="line">
            <a:avLst/>
          </a:prstGeom>
          <a:ln w="57150">
            <a:solidFill>
              <a:srgbClr val="C00000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91865888-20C9-4C51-AC9E-2A44EAC30F1C}"/>
              </a:ext>
            </a:extLst>
          </p:cNvPr>
          <p:cNvCxnSpPr>
            <a:cxnSpLocks/>
          </p:cNvCxnSpPr>
          <p:nvPr/>
        </p:nvCxnSpPr>
        <p:spPr>
          <a:xfrm>
            <a:off x="3340228" y="4684447"/>
            <a:ext cx="914400" cy="0"/>
          </a:xfrm>
          <a:prstGeom prst="line">
            <a:avLst/>
          </a:prstGeom>
          <a:ln w="57150">
            <a:solidFill>
              <a:srgbClr val="C00000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691FF70-E4AD-48F3-9306-1D273AE64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4611" y="4454591"/>
            <a:ext cx="64611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US" altLang="zh-TW" sz="3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</a:t>
            </a:r>
            <a:endParaRPr kumimoji="0" lang="zh-TW" altLang="en-US" sz="3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0816117-CE3F-4990-BD83-0B5E172CE6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0778" y="4381409"/>
            <a:ext cx="64611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US" altLang="zh-TW" sz="3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</a:t>
            </a:r>
            <a:endParaRPr kumimoji="0" lang="zh-TW" altLang="en-US" sz="3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65CBD16-9AC3-4FC9-A5EE-46F5AB39BA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6627" y="4481409"/>
            <a:ext cx="64611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US" altLang="zh-TW" sz="3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</a:t>
            </a:r>
            <a:endParaRPr kumimoji="0" lang="zh-TW" altLang="en-US" sz="3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8780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6" presetClass="emph" presetSubtype="0" repeatCount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  <p:bldP spid="18" grpId="0"/>
      <p:bldP spid="20" grpId="0"/>
      <p:bldP spid="22" grpId="0"/>
      <p:bldP spid="23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106473-C7D3-49AD-B9CF-7C20A743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55458"/>
            <a:ext cx="748665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sz="4000" b="1" dirty="0"/>
              <a:t>How to use infrared spectroscopy to distinguish two compounds with the same chemical formula </a:t>
            </a:r>
            <a:r>
              <a:rPr lang="en-US" altLang="zh-TW" sz="4000" b="1" dirty="0">
                <a:solidFill>
                  <a:srgbClr val="C00000"/>
                </a:solidFill>
              </a:rPr>
              <a:t>C</a:t>
            </a:r>
            <a:r>
              <a:rPr lang="en-US" altLang="zh-TW" sz="4000" b="1" baseline="-25000" dirty="0">
                <a:solidFill>
                  <a:srgbClr val="C00000"/>
                </a:solidFill>
              </a:rPr>
              <a:t>3</a:t>
            </a:r>
            <a:r>
              <a:rPr lang="en-US" altLang="zh-TW" sz="4000" b="1" dirty="0">
                <a:solidFill>
                  <a:srgbClr val="C00000"/>
                </a:solidFill>
              </a:rPr>
              <a:t>H</a:t>
            </a:r>
            <a:r>
              <a:rPr lang="en-US" altLang="zh-TW" sz="4000" b="1" baseline="-25000" dirty="0">
                <a:solidFill>
                  <a:srgbClr val="C00000"/>
                </a:solidFill>
              </a:rPr>
              <a:t>6</a:t>
            </a:r>
            <a:r>
              <a:rPr lang="en-US" altLang="zh-TW" sz="4000" b="1" dirty="0">
                <a:solidFill>
                  <a:srgbClr val="C00000"/>
                </a:solidFill>
              </a:rPr>
              <a:t>O</a:t>
            </a:r>
            <a:r>
              <a:rPr lang="en-US" altLang="zh-TW" sz="4000" b="1" dirty="0"/>
              <a:t>?</a:t>
            </a:r>
            <a:endParaRPr lang="zh-TW" altLang="en-US" sz="4000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0E7BFA7-3692-4C68-8E68-7E18E96CF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2281AEA-9FD2-4B69-8485-A26D4898CA2C}"/>
              </a:ext>
            </a:extLst>
          </p:cNvPr>
          <p:cNvSpPr/>
          <p:nvPr/>
        </p:nvSpPr>
        <p:spPr>
          <a:xfrm>
            <a:off x="1898237" y="1640067"/>
            <a:ext cx="2305050" cy="790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800" dirty="0"/>
              <a:t>Acetone</a:t>
            </a:r>
            <a:endParaRPr lang="zh-TW" altLang="en-US" sz="2800" dirty="0"/>
          </a:p>
          <a:p>
            <a:pPr algn="ctr">
              <a:lnSpc>
                <a:spcPct val="80000"/>
              </a:lnSpc>
            </a:pPr>
            <a:r>
              <a:rPr lang="en-US" altLang="zh-TW" sz="2800" dirty="0"/>
              <a:t>CH</a:t>
            </a:r>
            <a:r>
              <a:rPr lang="en-US" altLang="zh-TW" sz="2800" baseline="-25000" dirty="0"/>
              <a:t>3</a:t>
            </a:r>
            <a:r>
              <a:rPr lang="en-US" altLang="zh-TW" sz="2800" dirty="0"/>
              <a:t>COCH</a:t>
            </a:r>
            <a:r>
              <a:rPr lang="en-US" altLang="zh-TW" sz="2800" baseline="-25000" dirty="0"/>
              <a:t>3</a:t>
            </a:r>
            <a:endParaRPr lang="zh-TW" altLang="en-US" sz="2800" baseline="-250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2CD75A1-0E8E-4FF7-894C-C4D2109E8A28}"/>
              </a:ext>
            </a:extLst>
          </p:cNvPr>
          <p:cNvSpPr/>
          <p:nvPr/>
        </p:nvSpPr>
        <p:spPr>
          <a:xfrm>
            <a:off x="4327111" y="1640067"/>
            <a:ext cx="2981325" cy="790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800" dirty="0"/>
              <a:t>Prop-2-en-1-ol</a:t>
            </a:r>
            <a:endParaRPr lang="zh-TW" altLang="en-US" sz="2800" dirty="0"/>
          </a:p>
          <a:p>
            <a:pPr algn="ctr">
              <a:lnSpc>
                <a:spcPct val="80000"/>
              </a:lnSpc>
            </a:pPr>
            <a:r>
              <a:rPr lang="en-US" altLang="zh-TW" sz="2800" dirty="0"/>
              <a:t>H</a:t>
            </a:r>
            <a:r>
              <a:rPr lang="en-US" altLang="zh-TW" sz="2800" baseline="-25000" dirty="0"/>
              <a:t>2</a:t>
            </a:r>
            <a:r>
              <a:rPr lang="en-US" altLang="zh-TW" sz="2800" dirty="0"/>
              <a:t>C=CHCH</a:t>
            </a:r>
            <a:r>
              <a:rPr lang="en-US" altLang="zh-TW" sz="2800" baseline="-25000" dirty="0"/>
              <a:t>2</a:t>
            </a:r>
            <a:r>
              <a:rPr lang="en-US" altLang="zh-TW" sz="2800" dirty="0"/>
              <a:t>OH</a:t>
            </a:r>
            <a:endParaRPr lang="zh-TW" altLang="en-US" sz="28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95212B8-7CDF-45F0-975A-02B9249F7A57}"/>
              </a:ext>
            </a:extLst>
          </p:cNvPr>
          <p:cNvSpPr/>
          <p:nvPr/>
        </p:nvSpPr>
        <p:spPr>
          <a:xfrm>
            <a:off x="3788949" y="1787158"/>
            <a:ext cx="952501" cy="496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3200" i="1" dirty="0"/>
              <a:t>vs</a:t>
            </a:r>
            <a:endParaRPr lang="zh-TW" altLang="en-US" sz="3200" i="1" baseline="-25000" dirty="0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DFEC415E-C530-4663-A839-0F6037A7668B}"/>
              </a:ext>
            </a:extLst>
          </p:cNvPr>
          <p:cNvCxnSpPr/>
          <p:nvPr/>
        </p:nvCxnSpPr>
        <p:spPr>
          <a:xfrm>
            <a:off x="2905292" y="2166899"/>
            <a:ext cx="276225" cy="0"/>
          </a:xfrm>
          <a:prstGeom prst="line">
            <a:avLst/>
          </a:prstGeom>
          <a:ln w="288925" cap="rnd">
            <a:solidFill>
              <a:srgbClr val="FF0000">
                <a:alpha val="2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6C5BEA95-1C3B-414E-89D0-04AB22D7E060}"/>
              </a:ext>
            </a:extLst>
          </p:cNvPr>
          <p:cNvCxnSpPr/>
          <p:nvPr/>
        </p:nvCxnSpPr>
        <p:spPr>
          <a:xfrm>
            <a:off x="5213805" y="2166899"/>
            <a:ext cx="396000" cy="0"/>
          </a:xfrm>
          <a:prstGeom prst="line">
            <a:avLst/>
          </a:prstGeom>
          <a:ln w="288925" cap="rnd">
            <a:solidFill>
              <a:schemeClr val="accent5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E4B7F84E-1BD1-4057-B0E3-94DF2420220E}"/>
              </a:ext>
            </a:extLst>
          </p:cNvPr>
          <p:cNvCxnSpPr/>
          <p:nvPr/>
        </p:nvCxnSpPr>
        <p:spPr>
          <a:xfrm>
            <a:off x="6504009" y="2166899"/>
            <a:ext cx="324000" cy="0"/>
          </a:xfrm>
          <a:prstGeom prst="line">
            <a:avLst/>
          </a:prstGeom>
          <a:ln w="288925" cap="rnd">
            <a:solidFill>
              <a:schemeClr val="accent6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DD0896BF-B141-4FD6-9E4D-ED7CBEC70008}"/>
              </a:ext>
            </a:extLst>
          </p:cNvPr>
          <p:cNvSpPr/>
          <p:nvPr/>
        </p:nvSpPr>
        <p:spPr>
          <a:xfrm>
            <a:off x="962237" y="1982233"/>
            <a:ext cx="1335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1670-1780</a:t>
            </a:r>
            <a:endParaRPr kumimoji="1" lang="zh-TW" altLang="en-US" dirty="0">
              <a:solidFill>
                <a:srgbClr val="C00000"/>
              </a:solidFill>
              <a:latin typeface="Comic Sans MS" panose="030F0702030302020204" pitchFamily="66" charset="0"/>
              <a:ea typeface="微軟正黑體" pitchFamily="34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E8119FF-3F69-4F68-BE4E-3670DCDAB4E6}"/>
              </a:ext>
            </a:extLst>
          </p:cNvPr>
          <p:cNvSpPr/>
          <p:nvPr/>
        </p:nvSpPr>
        <p:spPr>
          <a:xfrm>
            <a:off x="7021285" y="1580485"/>
            <a:ext cx="1335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  <a:ea typeface="微軟正黑體" pitchFamily="34" charset="-120"/>
              </a:rPr>
              <a:t>1640-1680</a:t>
            </a:r>
            <a:endParaRPr kumimoji="1" lang="zh-TW" altLang="en-US" dirty="0">
              <a:solidFill>
                <a:schemeClr val="accent5">
                  <a:lumMod val="75000"/>
                </a:schemeClr>
              </a:solidFill>
              <a:latin typeface="Comic Sans MS" panose="030F0702030302020204" pitchFamily="66" charset="0"/>
              <a:ea typeface="微軟正黑體" pitchFamily="34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E877F81-BE65-4D25-A26B-9ED4426EC640}"/>
              </a:ext>
            </a:extLst>
          </p:cNvPr>
          <p:cNvSpPr/>
          <p:nvPr/>
        </p:nvSpPr>
        <p:spPr>
          <a:xfrm>
            <a:off x="6984416" y="1938541"/>
            <a:ext cx="14093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  <a:ea typeface="微軟正黑體" pitchFamily="34" charset="-120"/>
              </a:rPr>
              <a:t>3400-3650</a:t>
            </a:r>
            <a:br>
              <a:rPr kumimoji="1" lang="en-US" altLang="zh-TW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  <a:ea typeface="微軟正黑體" pitchFamily="34" charset="-120"/>
              </a:rPr>
            </a:br>
            <a:r>
              <a:rPr kumimoji="1" lang="en-US" altLang="zh-TW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  <a:ea typeface="微軟正黑體" pitchFamily="34" charset="-120"/>
              </a:rPr>
              <a:t>(Broad)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5C27A765-7AD3-4CEC-BD7B-3FDE70233A5B}"/>
              </a:ext>
            </a:extLst>
          </p:cNvPr>
          <p:cNvGrpSpPr/>
          <p:nvPr/>
        </p:nvGrpSpPr>
        <p:grpSpPr>
          <a:xfrm>
            <a:off x="84490" y="2514190"/>
            <a:ext cx="8720565" cy="3661661"/>
            <a:chOff x="84490" y="2514190"/>
            <a:chExt cx="8720565" cy="3661661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1E26F66A-1B30-4FB5-A19C-8BB4875699D5}"/>
                </a:ext>
              </a:extLst>
            </p:cNvPr>
            <p:cNvSpPr/>
            <p:nvPr/>
          </p:nvSpPr>
          <p:spPr>
            <a:xfrm>
              <a:off x="993854" y="2670346"/>
              <a:ext cx="7765357" cy="127869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4000">
                  <a:srgbClr val="EEF8FF"/>
                </a:gs>
                <a:gs pos="83000">
                  <a:srgbClr val="E8F6FE"/>
                </a:gs>
                <a:gs pos="100000">
                  <a:srgbClr val="E4F4FF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B96ADE40-CA13-4354-8F6F-9626012F7398}"/>
                </a:ext>
              </a:extLst>
            </p:cNvPr>
            <p:cNvSpPr/>
            <p:nvPr/>
          </p:nvSpPr>
          <p:spPr>
            <a:xfrm>
              <a:off x="1005347" y="4174409"/>
              <a:ext cx="7765357" cy="127869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74000">
                  <a:srgbClr val="EEF8FF"/>
                </a:gs>
                <a:gs pos="83000">
                  <a:srgbClr val="E8F6FE"/>
                </a:gs>
                <a:gs pos="100000">
                  <a:srgbClr val="E4F4FF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35F60B43-86D3-4EEA-B3FA-46E5239625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8829" t="26099" r="4325" b="11806"/>
            <a:stretch/>
          </p:blipFill>
          <p:spPr>
            <a:xfrm>
              <a:off x="895663" y="4162219"/>
              <a:ext cx="7860690" cy="1332000"/>
            </a:xfrm>
            <a:prstGeom prst="rect">
              <a:avLst/>
            </a:prstGeom>
          </p:spPr>
        </p:pic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F4C04BD1-062A-4DD2-8BA4-0DCD1D92BF45}"/>
                </a:ext>
              </a:extLst>
            </p:cNvPr>
            <p:cNvGrpSpPr/>
            <p:nvPr/>
          </p:nvGrpSpPr>
          <p:grpSpPr>
            <a:xfrm>
              <a:off x="627055" y="5453107"/>
              <a:ext cx="8178000" cy="722744"/>
              <a:chOff x="471317" y="5782689"/>
              <a:chExt cx="7967236" cy="722744"/>
            </a:xfrm>
          </p:grpSpPr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151EC322-0A3A-4497-80D7-A4992281A33E}"/>
                  </a:ext>
                </a:extLst>
              </p:cNvPr>
              <p:cNvSpPr txBox="1"/>
              <p:nvPr/>
            </p:nvSpPr>
            <p:spPr>
              <a:xfrm>
                <a:off x="471317" y="5782689"/>
                <a:ext cx="7040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b="1" dirty="0">
                    <a:solidFill>
                      <a:srgbClr val="C00000"/>
                    </a:solidFill>
                  </a:rPr>
                  <a:t>4000</a:t>
                </a:r>
                <a:endParaRPr lang="zh-TW" altLang="en-US" sz="2000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91765502-8B22-4B04-99D6-EAA60D940F76}"/>
                  </a:ext>
                </a:extLst>
              </p:cNvPr>
              <p:cNvSpPr txBox="1"/>
              <p:nvPr/>
            </p:nvSpPr>
            <p:spPr>
              <a:xfrm>
                <a:off x="1232820" y="5782689"/>
                <a:ext cx="7040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dirty="0"/>
                  <a:t>3500</a:t>
                </a:r>
                <a:endParaRPr lang="zh-TW" altLang="en-US" sz="2000" dirty="0"/>
              </a:p>
            </p:txBody>
          </p:sp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B020219B-9224-4A69-B27C-36033C5B283F}"/>
                  </a:ext>
                </a:extLst>
              </p:cNvPr>
              <p:cNvSpPr txBox="1"/>
              <p:nvPr/>
            </p:nvSpPr>
            <p:spPr>
              <a:xfrm>
                <a:off x="2649795" y="5782689"/>
                <a:ext cx="7040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b="1" dirty="0">
                    <a:solidFill>
                      <a:srgbClr val="0070C0"/>
                    </a:solidFill>
                  </a:rPr>
                  <a:t>2500</a:t>
                </a:r>
                <a:endParaRPr lang="zh-TW" altLang="en-US" sz="20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57AB702D-10B4-4CE8-8929-B1EC107A4361}"/>
                  </a:ext>
                </a:extLst>
              </p:cNvPr>
              <p:cNvSpPr txBox="1"/>
              <p:nvPr/>
            </p:nvSpPr>
            <p:spPr>
              <a:xfrm>
                <a:off x="1924825" y="5782689"/>
                <a:ext cx="7040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dirty="0"/>
                  <a:t>3000</a:t>
                </a:r>
                <a:endParaRPr lang="zh-TW" altLang="en-US" sz="2000" dirty="0"/>
              </a:p>
            </p:txBody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E5C389F7-2AF9-46E9-927B-EA72A18718AA}"/>
                  </a:ext>
                </a:extLst>
              </p:cNvPr>
              <p:cNvSpPr txBox="1"/>
              <p:nvPr/>
            </p:nvSpPr>
            <p:spPr>
              <a:xfrm>
                <a:off x="3410756" y="5782689"/>
                <a:ext cx="7040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b="1" dirty="0">
                    <a:solidFill>
                      <a:srgbClr val="0070C0"/>
                    </a:solidFill>
                  </a:rPr>
                  <a:t>2000</a:t>
                </a:r>
                <a:endParaRPr lang="zh-TW" altLang="en-US" sz="20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AEBAD144-701C-4512-95A0-3EFD6D4D06EA}"/>
                  </a:ext>
                </a:extLst>
              </p:cNvPr>
              <p:cNvSpPr txBox="1"/>
              <p:nvPr/>
            </p:nvSpPr>
            <p:spPr>
              <a:xfrm>
                <a:off x="6325295" y="5782689"/>
                <a:ext cx="7040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b="1" dirty="0">
                    <a:solidFill>
                      <a:srgbClr val="0070C0"/>
                    </a:solidFill>
                  </a:rPr>
                  <a:t>1000</a:t>
                </a:r>
                <a:endParaRPr lang="zh-TW" altLang="en-US" sz="20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3111E4AF-7BAB-4F16-BAA8-D9D8AA9A42B1}"/>
                  </a:ext>
                </a:extLst>
              </p:cNvPr>
              <p:cNvSpPr txBox="1"/>
              <p:nvPr/>
            </p:nvSpPr>
            <p:spPr>
              <a:xfrm>
                <a:off x="7864357" y="5782689"/>
                <a:ext cx="5741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b="1" dirty="0">
                    <a:solidFill>
                      <a:srgbClr val="C00000"/>
                    </a:solidFill>
                  </a:rPr>
                  <a:t>500</a:t>
                </a:r>
                <a:endParaRPr lang="zh-TW" altLang="en-US" sz="2000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A4F4DF9F-739E-4E4A-BBFF-BC61EE0BCABB}"/>
                  </a:ext>
                </a:extLst>
              </p:cNvPr>
              <p:cNvSpPr txBox="1"/>
              <p:nvPr/>
            </p:nvSpPr>
            <p:spPr>
              <a:xfrm>
                <a:off x="4839971" y="5782689"/>
                <a:ext cx="7040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dirty="0"/>
                  <a:t>1500</a:t>
                </a:r>
                <a:endParaRPr lang="zh-TW" altLang="en-US" sz="2000" dirty="0"/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A78CF9E3-5442-4F74-A334-D2E39424A911}"/>
                  </a:ext>
                </a:extLst>
              </p:cNvPr>
              <p:cNvSpPr txBox="1"/>
              <p:nvPr/>
            </p:nvSpPr>
            <p:spPr>
              <a:xfrm>
                <a:off x="3101646" y="6074546"/>
                <a:ext cx="27062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2200" dirty="0"/>
                  <a:t>Wavenumber (</a:t>
                </a:r>
                <a:r>
                  <a:rPr lang="en-US" altLang="zh-TW" sz="2200" i="1" dirty="0"/>
                  <a:t>ṽ</a:t>
                </a:r>
                <a:r>
                  <a:rPr lang="en-US" altLang="zh-TW" sz="2200" dirty="0"/>
                  <a:t>; cm</a:t>
                </a:r>
                <a:r>
                  <a:rPr lang="en-US" altLang="zh-TW" sz="2200" baseline="30000" dirty="0"/>
                  <a:t>-1</a:t>
                </a:r>
                <a:r>
                  <a:rPr lang="en-US" altLang="zh-TW" sz="2200" dirty="0"/>
                  <a:t>)</a:t>
                </a:r>
                <a:endParaRPr lang="zh-TW" altLang="en-US" sz="2200" dirty="0"/>
              </a:p>
            </p:txBody>
          </p:sp>
        </p:grpSp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584012C4-E793-4B35-8807-0733D539C06D}"/>
                </a:ext>
              </a:extLst>
            </p:cNvPr>
            <p:cNvGrpSpPr/>
            <p:nvPr/>
          </p:nvGrpSpPr>
          <p:grpSpPr>
            <a:xfrm>
              <a:off x="84490" y="2514190"/>
              <a:ext cx="897912" cy="3134754"/>
              <a:chOff x="84490" y="2519083"/>
              <a:chExt cx="897912" cy="3134754"/>
            </a:xfrm>
          </p:grpSpPr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C2EF8296-DA58-49E5-999B-427AB461E6FB}"/>
                  </a:ext>
                </a:extLst>
              </p:cNvPr>
              <p:cNvSpPr txBox="1"/>
              <p:nvPr/>
            </p:nvSpPr>
            <p:spPr>
              <a:xfrm rot="16200000">
                <a:off x="-743566" y="4072745"/>
                <a:ext cx="20562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sz="2000" dirty="0"/>
                  <a:t>Transmittance (%)</a:t>
                </a:r>
                <a:endParaRPr lang="zh-TW" altLang="en-US" sz="2000" dirty="0"/>
              </a:p>
            </p:txBody>
          </p:sp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B2D5DDCA-571F-40A0-B1D5-F296FD1909D4}"/>
                  </a:ext>
                </a:extLst>
              </p:cNvPr>
              <p:cNvSpPr txBox="1"/>
              <p:nvPr/>
            </p:nvSpPr>
            <p:spPr>
              <a:xfrm>
                <a:off x="680717" y="3809970"/>
                <a:ext cx="3016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TW" dirty="0"/>
                  <a:t>0</a:t>
                </a:r>
                <a:endParaRPr lang="zh-TW" altLang="en-US" dirty="0"/>
              </a:p>
            </p:txBody>
          </p:sp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D3E82FF3-1990-4860-999B-30F0DFB7F9C7}"/>
                  </a:ext>
                </a:extLst>
              </p:cNvPr>
              <p:cNvSpPr txBox="1"/>
              <p:nvPr/>
            </p:nvSpPr>
            <p:spPr>
              <a:xfrm>
                <a:off x="433763" y="3992090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TW" dirty="0"/>
                  <a:t>100</a:t>
                </a:r>
                <a:endParaRPr lang="zh-TW" altLang="en-US" dirty="0"/>
              </a:p>
            </p:txBody>
          </p:sp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FE06FF09-F756-4B41-87E6-F54C930F9EFB}"/>
                  </a:ext>
                </a:extLst>
              </p:cNvPr>
              <p:cNvSpPr txBox="1"/>
              <p:nvPr/>
            </p:nvSpPr>
            <p:spPr>
              <a:xfrm>
                <a:off x="550783" y="464335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TW" dirty="0"/>
                  <a:t>50</a:t>
                </a:r>
                <a:endParaRPr lang="zh-TW" altLang="en-US" dirty="0"/>
              </a:p>
            </p:txBody>
          </p:sp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6030CCB3-1ACE-4E2D-A32D-08E1EDB96F01}"/>
                  </a:ext>
                </a:extLst>
              </p:cNvPr>
              <p:cNvSpPr txBox="1"/>
              <p:nvPr/>
            </p:nvSpPr>
            <p:spPr>
              <a:xfrm>
                <a:off x="667802" y="5284505"/>
                <a:ext cx="3016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TW" dirty="0"/>
                  <a:t>0</a:t>
                </a:r>
                <a:endParaRPr lang="zh-TW" altLang="en-US" dirty="0"/>
              </a:p>
            </p:txBody>
          </p:sp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4535A3EE-3090-498F-9851-3262918B2A56}"/>
                  </a:ext>
                </a:extLst>
              </p:cNvPr>
              <p:cNvSpPr txBox="1"/>
              <p:nvPr/>
            </p:nvSpPr>
            <p:spPr>
              <a:xfrm>
                <a:off x="433763" y="2519083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TW" dirty="0"/>
                  <a:t>100</a:t>
                </a:r>
                <a:endParaRPr lang="zh-TW" altLang="en-US" dirty="0"/>
              </a:p>
            </p:txBody>
          </p:sp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05DA087D-6BE4-44ED-AE87-284B6906CA7D}"/>
                  </a:ext>
                </a:extLst>
              </p:cNvPr>
              <p:cNvSpPr txBox="1"/>
              <p:nvPr/>
            </p:nvSpPr>
            <p:spPr>
              <a:xfrm>
                <a:off x="550783" y="3170343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zh-TW" dirty="0"/>
                  <a:t>50</a:t>
                </a:r>
                <a:endParaRPr lang="zh-TW" altLang="en-US" dirty="0"/>
              </a:p>
            </p:txBody>
          </p:sp>
        </p:grp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0F9F7C1-4D6A-48B8-8DDB-88CF01DBD64B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7794" t="27045" r="6023" b="12112"/>
            <a:stretch/>
          </p:blipFill>
          <p:spPr>
            <a:xfrm>
              <a:off x="899579" y="2662108"/>
              <a:ext cx="7765357" cy="1353018"/>
            </a:xfrm>
            <a:prstGeom prst="rect">
              <a:avLst/>
            </a:prstGeom>
          </p:spPr>
        </p:pic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70CC0711-F9A8-4656-89B3-C3335764C464}"/>
                </a:ext>
              </a:extLst>
            </p:cNvPr>
            <p:cNvGrpSpPr/>
            <p:nvPr/>
          </p:nvGrpSpPr>
          <p:grpSpPr>
            <a:xfrm>
              <a:off x="2676848" y="2740955"/>
              <a:ext cx="2710698" cy="2712152"/>
              <a:chOff x="2835096" y="2321957"/>
              <a:chExt cx="2656702" cy="2971705"/>
            </a:xfrm>
          </p:grpSpPr>
          <p:cxnSp>
            <p:nvCxnSpPr>
              <p:cNvPr id="45" name="直線接點 44">
                <a:extLst>
                  <a:ext uri="{FF2B5EF4-FFF2-40B4-BE49-F238E27FC236}">
                    <a16:creationId xmlns:a16="http://schemas.microsoft.com/office/drawing/2014/main" id="{AB2AB3AE-0B47-4653-8B5D-2C0A14A534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91798" y="2321957"/>
                <a:ext cx="0" cy="2971705"/>
              </a:xfrm>
              <a:prstGeom prst="line">
                <a:avLst/>
              </a:prstGeom>
              <a:ln w="19050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>
                <a:extLst>
                  <a:ext uri="{FF2B5EF4-FFF2-40B4-BE49-F238E27FC236}">
                    <a16:creationId xmlns:a16="http://schemas.microsoft.com/office/drawing/2014/main" id="{9F4F4159-FA28-4885-B5C9-1A8E446106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35096" y="2321957"/>
                <a:ext cx="0" cy="2951647"/>
              </a:xfrm>
              <a:prstGeom prst="line">
                <a:avLst/>
              </a:prstGeom>
              <a:ln w="19050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22587FFF-5DED-4BB2-8B72-C18A2C2B37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3300" y="3926147"/>
            <a:ext cx="6461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sz="3600" dirty="0">
                <a:solidFill>
                  <a:srgbClr val="C00000"/>
                </a:solidFill>
                <a:ea typeface="微軟正黑體"/>
              </a:rPr>
              <a:t> </a:t>
            </a:r>
            <a:endParaRPr lang="zh-TW" altLang="en-US" sz="3600" dirty="0">
              <a:solidFill>
                <a:srgbClr val="C00000"/>
              </a:solidFill>
              <a:ea typeface="微軟正黑體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30599C60-CB5B-4C1C-AD03-448D21C88D55}"/>
              </a:ext>
            </a:extLst>
          </p:cNvPr>
          <p:cNvSpPr/>
          <p:nvPr/>
        </p:nvSpPr>
        <p:spPr>
          <a:xfrm>
            <a:off x="1120536" y="3521715"/>
            <a:ext cx="2314095" cy="4456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Prop-2-en-1-ol</a:t>
            </a:r>
            <a:endParaRPr lang="zh-TW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8134BBAA-4639-43C2-9AF5-6F996AB28D4F}"/>
              </a:ext>
            </a:extLst>
          </p:cNvPr>
          <p:cNvSpPr/>
          <p:nvPr/>
        </p:nvSpPr>
        <p:spPr>
          <a:xfrm>
            <a:off x="1136781" y="5013054"/>
            <a:ext cx="2305050" cy="445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TW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Acetone</a:t>
            </a:r>
            <a:endParaRPr lang="zh-TW" altLang="en-US" sz="2800" baseline="-2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00C7B9A6-06C6-4CC0-B1D1-FC37F2A014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8221" y="2399187"/>
            <a:ext cx="6461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sz="3600" dirty="0">
                <a:solidFill>
                  <a:srgbClr val="0070C0"/>
                </a:solidFill>
                <a:ea typeface="微軟正黑體"/>
              </a:rPr>
              <a:t> </a:t>
            </a:r>
            <a:endParaRPr lang="zh-TW" altLang="en-US" sz="3600" dirty="0">
              <a:solidFill>
                <a:srgbClr val="0070C0"/>
              </a:solidFill>
              <a:ea typeface="微軟正黑體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93E21A92-A857-4E53-99D7-E7851E79A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4722" y="2392710"/>
            <a:ext cx="6461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sz="3600" dirty="0">
                <a:solidFill>
                  <a:schemeClr val="accent6">
                    <a:lumMod val="75000"/>
                  </a:schemeClr>
                </a:solidFill>
                <a:ea typeface="微軟正黑體"/>
              </a:rPr>
              <a:t> </a:t>
            </a:r>
            <a:endParaRPr lang="zh-TW" altLang="en-US" sz="3600" dirty="0">
              <a:solidFill>
                <a:schemeClr val="accent6">
                  <a:lumMod val="75000"/>
                </a:schemeClr>
              </a:solidFill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348042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7" grpId="0"/>
      <p:bldP spid="18" grpId="0"/>
      <p:bldP spid="47" grpId="0"/>
      <p:bldP spid="52" grpId="0"/>
      <p:bldP spid="53" grpId="0"/>
      <p:bldP spid="5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91FDC8-1536-475F-B373-E3BCFC3E0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5661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b="1" dirty="0"/>
              <a:t>How to predict the structure based on infrared spectroscopy?</a:t>
            </a:r>
            <a:endParaRPr lang="zh-TW" altLang="en-US" sz="4000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893DDD-5A58-4B6B-AF7D-2E5FE7650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21</a:t>
            </a:fld>
            <a:endParaRPr lang="zh-TW" altLang="en-US"/>
          </a:p>
        </p:txBody>
      </p:sp>
      <p:pic>
        <p:nvPicPr>
          <p:cNvPr id="5" name="Picture 1" descr="10p341_f17.jpg">
            <a:extLst>
              <a:ext uri="{FF2B5EF4-FFF2-40B4-BE49-F238E27FC236}">
                <a16:creationId xmlns:a16="http://schemas.microsoft.com/office/drawing/2014/main" id="{013DBF7B-4F2D-484B-A29D-DA1836D06B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0" b="20799"/>
          <a:stretch/>
        </p:blipFill>
        <p:spPr bwMode="auto">
          <a:xfrm>
            <a:off x="828417" y="1455991"/>
            <a:ext cx="7886700" cy="2275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8308C651-12A9-45DD-8F24-B3AE6E54BE95}"/>
              </a:ext>
            </a:extLst>
          </p:cNvPr>
          <p:cNvGrpSpPr/>
          <p:nvPr/>
        </p:nvGrpSpPr>
        <p:grpSpPr>
          <a:xfrm>
            <a:off x="602798" y="3645624"/>
            <a:ext cx="8119635" cy="750176"/>
            <a:chOff x="553451" y="5782689"/>
            <a:chExt cx="7910374" cy="750176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22A71F8C-8087-421F-AC4C-625384F7D61D}"/>
                </a:ext>
              </a:extLst>
            </p:cNvPr>
            <p:cNvSpPr txBox="1"/>
            <p:nvPr/>
          </p:nvSpPr>
          <p:spPr>
            <a:xfrm>
              <a:off x="553451" y="5782689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C00000"/>
                  </a:solidFill>
                </a:rPr>
                <a:t>4000</a:t>
              </a:r>
              <a:endParaRPr lang="zh-TW" altLang="en-US" sz="2000" b="1" dirty="0">
                <a:solidFill>
                  <a:srgbClr val="C00000"/>
                </a:solidFill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A7DED974-73A4-49FF-AE05-7EC45A636BE5}"/>
                </a:ext>
              </a:extLst>
            </p:cNvPr>
            <p:cNvSpPr txBox="1"/>
            <p:nvPr/>
          </p:nvSpPr>
          <p:spPr>
            <a:xfrm>
              <a:off x="1232820" y="5782689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3500</a:t>
              </a:r>
              <a:endParaRPr lang="zh-TW" altLang="en-US" sz="2000" dirty="0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99317128-DC91-422A-A2CC-6745ABF64857}"/>
                </a:ext>
              </a:extLst>
            </p:cNvPr>
            <p:cNvSpPr txBox="1"/>
            <p:nvPr/>
          </p:nvSpPr>
          <p:spPr>
            <a:xfrm>
              <a:off x="2618206" y="5782689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070C0"/>
                  </a:solidFill>
                </a:rPr>
                <a:t>2500</a:t>
              </a:r>
              <a:endParaRPr lang="zh-TW" altLang="en-US" sz="2000" b="1" dirty="0">
                <a:solidFill>
                  <a:srgbClr val="0070C0"/>
                </a:solidFill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8B29F536-5523-4E1A-BE0B-4B58B2B2765C}"/>
                </a:ext>
              </a:extLst>
            </p:cNvPr>
            <p:cNvSpPr txBox="1"/>
            <p:nvPr/>
          </p:nvSpPr>
          <p:spPr>
            <a:xfrm>
              <a:off x="1912189" y="5782689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3000</a:t>
              </a:r>
              <a:endParaRPr lang="zh-TW" altLang="en-US" sz="2000" dirty="0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E9163366-5A74-4DB1-BC1F-D89B872E15A1}"/>
                </a:ext>
              </a:extLst>
            </p:cNvPr>
            <p:cNvSpPr txBox="1"/>
            <p:nvPr/>
          </p:nvSpPr>
          <p:spPr>
            <a:xfrm>
              <a:off x="3442345" y="5782689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070C0"/>
                  </a:solidFill>
                </a:rPr>
                <a:t>2000</a:t>
              </a:r>
              <a:endParaRPr lang="zh-TW" altLang="en-US" sz="2000" b="1" dirty="0">
                <a:solidFill>
                  <a:srgbClr val="0070C0"/>
                </a:solidFill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2DE2C4ED-D999-42A3-BCA0-0351363107EB}"/>
                </a:ext>
              </a:extLst>
            </p:cNvPr>
            <p:cNvSpPr txBox="1"/>
            <p:nvPr/>
          </p:nvSpPr>
          <p:spPr>
            <a:xfrm>
              <a:off x="5567149" y="5782689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070C0"/>
                  </a:solidFill>
                </a:rPr>
                <a:t>1000</a:t>
              </a:r>
              <a:endParaRPr lang="zh-TW" altLang="en-US" sz="2000" b="1" dirty="0">
                <a:solidFill>
                  <a:srgbClr val="0070C0"/>
                </a:solidFill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16FDE87D-BEF4-4DFA-BA30-84D9DC922F4D}"/>
                </a:ext>
              </a:extLst>
            </p:cNvPr>
            <p:cNvSpPr txBox="1"/>
            <p:nvPr/>
          </p:nvSpPr>
          <p:spPr>
            <a:xfrm>
              <a:off x="7889629" y="5782689"/>
              <a:ext cx="574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C00000"/>
                  </a:solidFill>
                </a:rPr>
                <a:t>500</a:t>
              </a:r>
              <a:endParaRPr lang="zh-TW" altLang="en-US" sz="2000" b="1" dirty="0">
                <a:solidFill>
                  <a:srgbClr val="C00000"/>
                </a:solidFill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7D2AF3D9-EA36-4986-861C-2915AE4F1EF2}"/>
                </a:ext>
              </a:extLst>
            </p:cNvPr>
            <p:cNvSpPr txBox="1"/>
            <p:nvPr/>
          </p:nvSpPr>
          <p:spPr>
            <a:xfrm>
              <a:off x="4530395" y="5782689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1500</a:t>
              </a:r>
              <a:endParaRPr lang="zh-TW" altLang="en-US" sz="2000" dirty="0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F74D4FB1-B411-4D1F-8527-E4344B00B635}"/>
                </a:ext>
              </a:extLst>
            </p:cNvPr>
            <p:cNvSpPr txBox="1"/>
            <p:nvPr/>
          </p:nvSpPr>
          <p:spPr>
            <a:xfrm>
              <a:off x="3101646" y="6101978"/>
              <a:ext cx="270625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200" dirty="0"/>
                <a:t>Wavenumber (</a:t>
              </a:r>
              <a:r>
                <a:rPr lang="en-US" altLang="zh-TW" sz="2200" i="1" dirty="0"/>
                <a:t>ṽ</a:t>
              </a:r>
              <a:r>
                <a:rPr lang="en-US" altLang="zh-TW" sz="2200" dirty="0"/>
                <a:t>; cm</a:t>
              </a:r>
              <a:r>
                <a:rPr lang="en-US" altLang="zh-TW" sz="2200" baseline="30000" dirty="0"/>
                <a:t>-1</a:t>
              </a:r>
              <a:r>
                <a:rPr lang="en-US" altLang="zh-TW" sz="2200" dirty="0"/>
                <a:t>)</a:t>
              </a:r>
              <a:endParaRPr lang="zh-TW" altLang="en-US" sz="2200" dirty="0"/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FD351C18-1EC7-456F-B29D-91A49ADFBA98}"/>
              </a:ext>
            </a:extLst>
          </p:cNvPr>
          <p:cNvGrpSpPr/>
          <p:nvPr/>
        </p:nvGrpSpPr>
        <p:grpSpPr>
          <a:xfrm>
            <a:off x="136170" y="1362927"/>
            <a:ext cx="782819" cy="2420241"/>
            <a:chOff x="244732" y="3233596"/>
            <a:chExt cx="782819" cy="2420241"/>
          </a:xfrm>
        </p:grpSpPr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83DECFA2-7221-4660-B55C-60364E5F9B32}"/>
                </a:ext>
              </a:extLst>
            </p:cNvPr>
            <p:cNvSpPr txBox="1"/>
            <p:nvPr/>
          </p:nvSpPr>
          <p:spPr>
            <a:xfrm rot="16200000">
              <a:off x="-583324" y="4347424"/>
              <a:ext cx="2056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000" dirty="0"/>
                <a:t>Transmittance (%)</a:t>
              </a:r>
              <a:endParaRPr lang="zh-TW" altLang="en-US" sz="2000" dirty="0"/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CBC83C1E-2F5A-4F04-9EC0-BD983436991F}"/>
                </a:ext>
              </a:extLst>
            </p:cNvPr>
            <p:cNvSpPr txBox="1"/>
            <p:nvPr/>
          </p:nvSpPr>
          <p:spPr>
            <a:xfrm>
              <a:off x="608847" y="363569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80</a:t>
              </a:r>
              <a:endParaRPr lang="zh-TW" altLang="en-US" dirty="0"/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88E99C49-A5C5-45E4-9578-51AF95350131}"/>
                </a:ext>
              </a:extLst>
            </p:cNvPr>
            <p:cNvSpPr txBox="1"/>
            <p:nvPr/>
          </p:nvSpPr>
          <p:spPr>
            <a:xfrm>
              <a:off x="608847" y="446009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40</a:t>
              </a:r>
              <a:endParaRPr lang="zh-TW" altLang="en-US" dirty="0"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4806483E-9DE5-490B-A5E5-F3BBED23A521}"/>
                </a:ext>
              </a:extLst>
            </p:cNvPr>
            <p:cNvSpPr txBox="1"/>
            <p:nvPr/>
          </p:nvSpPr>
          <p:spPr>
            <a:xfrm>
              <a:off x="725866" y="5284505"/>
              <a:ext cx="301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0</a:t>
              </a:r>
              <a:endParaRPr lang="zh-TW" altLang="en-US" dirty="0"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36901516-68C9-457D-B320-7722666D65D6}"/>
                </a:ext>
              </a:extLst>
            </p:cNvPr>
            <p:cNvSpPr txBox="1"/>
            <p:nvPr/>
          </p:nvSpPr>
          <p:spPr>
            <a:xfrm>
              <a:off x="608847" y="487230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20</a:t>
              </a:r>
              <a:endParaRPr lang="zh-TW" altLang="en-US" dirty="0"/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2D38B4F2-FEB3-4DEF-99BC-96519CB50A5D}"/>
                </a:ext>
              </a:extLst>
            </p:cNvPr>
            <p:cNvSpPr txBox="1"/>
            <p:nvPr/>
          </p:nvSpPr>
          <p:spPr>
            <a:xfrm>
              <a:off x="608847" y="404789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60</a:t>
              </a:r>
              <a:endParaRPr lang="zh-TW" altLang="en-US" dirty="0"/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C3451493-D6B3-440B-A490-15428C69A6AE}"/>
                </a:ext>
              </a:extLst>
            </p:cNvPr>
            <p:cNvSpPr txBox="1"/>
            <p:nvPr/>
          </p:nvSpPr>
          <p:spPr>
            <a:xfrm>
              <a:off x="491827" y="3233596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100</a:t>
              </a:r>
              <a:endParaRPr lang="zh-TW" altLang="en-US" dirty="0"/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7D857DEB-6391-4319-924C-BC76084AA501}"/>
              </a:ext>
            </a:extLst>
          </p:cNvPr>
          <p:cNvGrpSpPr/>
          <p:nvPr/>
        </p:nvGrpSpPr>
        <p:grpSpPr>
          <a:xfrm>
            <a:off x="2627870" y="1626118"/>
            <a:ext cx="2441640" cy="1902917"/>
            <a:chOff x="2835096" y="2321957"/>
            <a:chExt cx="2656702" cy="2971705"/>
          </a:xfrm>
        </p:grpSpPr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E8108697-08EA-4849-9C08-20E24BC856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1798" y="2321957"/>
              <a:ext cx="0" cy="2971705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A6C2B53A-A41A-4D3B-94D3-EDA49F6CE1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5096" y="2321957"/>
              <a:ext cx="0" cy="2951647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id="{5D3DD939-EFAA-4DF6-BB56-AD1A434A979B}"/>
              </a:ext>
            </a:extLst>
          </p:cNvPr>
          <p:cNvSpPr/>
          <p:nvPr/>
        </p:nvSpPr>
        <p:spPr>
          <a:xfrm>
            <a:off x="3645337" y="2956754"/>
            <a:ext cx="9284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  <a:ea typeface="微軟正黑體" pitchFamily="34" charset="-120"/>
              </a:rPr>
              <a:t>C=O</a:t>
            </a:r>
          </a:p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  <a:ea typeface="微軟正黑體" pitchFamily="34" charset="-120"/>
              </a:rPr>
              <a:t>Strong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7B3CC83-35F4-47FD-8F54-6E18D2D987B4}"/>
              </a:ext>
            </a:extLst>
          </p:cNvPr>
          <p:cNvSpPr/>
          <p:nvPr/>
        </p:nvSpPr>
        <p:spPr>
          <a:xfrm>
            <a:off x="5049473" y="2658282"/>
            <a:ext cx="8515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l-GR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Φ</a:t>
            </a:r>
            <a: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 Ring</a:t>
            </a:r>
            <a:b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</a:br>
            <a: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bonds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1E42913-09F3-442C-8801-2C83934BB3D1}"/>
              </a:ext>
            </a:extLst>
          </p:cNvPr>
          <p:cNvSpPr/>
          <p:nvPr/>
        </p:nvSpPr>
        <p:spPr>
          <a:xfrm>
            <a:off x="4259190" y="2250053"/>
            <a:ext cx="8515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l-GR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Φ </a:t>
            </a:r>
            <a: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Ring</a:t>
            </a:r>
            <a:b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</a:br>
            <a:r>
              <a:rPr kumimoji="1" lang="en-US" altLang="zh-TW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bonds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0CF4E08-EB8F-4B03-9820-F018D8246CD3}"/>
              </a:ext>
            </a:extLst>
          </p:cNvPr>
          <p:cNvSpPr/>
          <p:nvPr/>
        </p:nvSpPr>
        <p:spPr>
          <a:xfrm>
            <a:off x="1877950" y="2633589"/>
            <a:ext cx="5982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i="1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  <a:ea typeface="微軟正黑體" pitchFamily="34" charset="-120"/>
              </a:rPr>
              <a:t>sp2</a:t>
            </a:r>
            <a:br>
              <a:rPr kumimoji="1" lang="en-US" altLang="zh-TW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  <a:ea typeface="微軟正黑體" pitchFamily="34" charset="-120"/>
              </a:rPr>
            </a:br>
            <a:r>
              <a:rPr kumimoji="1" lang="en-US" altLang="zh-TW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  <a:ea typeface="微軟正黑體" pitchFamily="34" charset="-120"/>
              </a:rPr>
              <a:t>C-H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0119771-AF59-476C-BB18-056085EAAA4F}"/>
              </a:ext>
            </a:extLst>
          </p:cNvPr>
          <p:cNvSpPr/>
          <p:nvPr/>
        </p:nvSpPr>
        <p:spPr>
          <a:xfrm>
            <a:off x="6414555" y="4661470"/>
            <a:ext cx="13067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00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  <a:ea typeface="微軟正黑體" pitchFamily="34" charset="-120"/>
              </a:rPr>
              <a:t>Aldehyde</a:t>
            </a:r>
          </a:p>
        </p:txBody>
      </p:sp>
      <p:pic>
        <p:nvPicPr>
          <p:cNvPr id="40" name="Picture 1" descr="10p341_u01.jpg">
            <a:extLst>
              <a:ext uri="{FF2B5EF4-FFF2-40B4-BE49-F238E27FC236}">
                <a16:creationId xmlns:a16="http://schemas.microsoft.com/office/drawing/2014/main" id="{6DFF5B17-6685-4955-972C-48C560B6C2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571" b="3581"/>
          <a:stretch/>
        </p:blipFill>
        <p:spPr bwMode="auto">
          <a:xfrm>
            <a:off x="4509940" y="4438604"/>
            <a:ext cx="1904615" cy="1440251"/>
          </a:xfrm>
          <a:prstGeom prst="rect">
            <a:avLst/>
          </a:prstGeom>
          <a:noFill/>
          <a:ln w="288925" cap="rnd">
            <a:noFill/>
          </a:ln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059A33F9-5B4F-4C1A-9046-6D993651B77A}"/>
              </a:ext>
            </a:extLst>
          </p:cNvPr>
          <p:cNvSpPr/>
          <p:nvPr/>
        </p:nvSpPr>
        <p:spPr>
          <a:xfrm>
            <a:off x="5391874" y="5375577"/>
            <a:ext cx="18277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  <a:ea typeface="微軟正黑體" pitchFamily="34" charset="-120"/>
              </a:rPr>
              <a:t>Aromatic ring</a:t>
            </a:r>
          </a:p>
        </p:txBody>
      </p:sp>
      <p:sp>
        <p:nvSpPr>
          <p:cNvPr id="41" name="手繪多邊形: 圖案 40">
            <a:extLst>
              <a:ext uri="{FF2B5EF4-FFF2-40B4-BE49-F238E27FC236}">
                <a16:creationId xmlns:a16="http://schemas.microsoft.com/office/drawing/2014/main" id="{C4F7F77F-A792-4305-819C-5EE84924E429}"/>
              </a:ext>
            </a:extLst>
          </p:cNvPr>
          <p:cNvSpPr/>
          <p:nvPr/>
        </p:nvSpPr>
        <p:spPr>
          <a:xfrm>
            <a:off x="6084196" y="4561338"/>
            <a:ext cx="156456" cy="424170"/>
          </a:xfrm>
          <a:custGeom>
            <a:avLst/>
            <a:gdLst>
              <a:gd name="connsiteX0" fmla="*/ 0 w 156456"/>
              <a:gd name="connsiteY0" fmla="*/ 0 h 424170"/>
              <a:gd name="connsiteX1" fmla="*/ 10430 w 156456"/>
              <a:gd name="connsiteY1" fmla="*/ 417217 h 424170"/>
              <a:gd name="connsiteX2" fmla="*/ 156456 w 156456"/>
              <a:gd name="connsiteY2" fmla="*/ 424170 h 424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456" h="424170">
                <a:moveTo>
                  <a:pt x="0" y="0"/>
                </a:moveTo>
                <a:lnTo>
                  <a:pt x="10430" y="417217"/>
                </a:lnTo>
                <a:lnTo>
                  <a:pt x="156456" y="424170"/>
                </a:lnTo>
              </a:path>
            </a:pathLst>
          </a:custGeom>
          <a:noFill/>
          <a:ln w="288925" cap="rnd">
            <a:solidFill>
              <a:schemeClr val="accent6">
                <a:lumMod val="75000"/>
                <a:alpha val="2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5CEE25C-69E0-4C6C-8DE7-F9E3A0C241A8}"/>
              </a:ext>
            </a:extLst>
          </p:cNvPr>
          <p:cNvSpPr txBox="1"/>
          <p:nvPr/>
        </p:nvSpPr>
        <p:spPr>
          <a:xfrm>
            <a:off x="1274614" y="4544636"/>
            <a:ext cx="28910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The table will be given in my test.  Learn how to find the needed info from the table</a:t>
            </a:r>
            <a:endParaRPr lang="zh-TW" altLang="en-US" sz="20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1AB0206D-73A3-42B6-A007-5C336E1A9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7575" y="1156607"/>
            <a:ext cx="6461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sz="3600" dirty="0">
                <a:solidFill>
                  <a:srgbClr val="C00000"/>
                </a:solidFill>
                <a:ea typeface="微軟正黑體"/>
              </a:rPr>
              <a:t> </a:t>
            </a:r>
            <a:endParaRPr lang="zh-TW" altLang="en-US" sz="3600" dirty="0">
              <a:solidFill>
                <a:srgbClr val="C00000"/>
              </a:solidFill>
              <a:ea typeface="微軟正黑體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04400948-5F94-4F52-85B0-665D49D6BC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3362" y="1199258"/>
            <a:ext cx="6461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sz="3600" dirty="0">
                <a:solidFill>
                  <a:srgbClr val="C00000"/>
                </a:solidFill>
                <a:ea typeface="微軟正黑體"/>
              </a:rPr>
              <a:t> </a:t>
            </a:r>
            <a:endParaRPr lang="zh-TW" altLang="en-US" sz="3600" dirty="0">
              <a:solidFill>
                <a:srgbClr val="C00000"/>
              </a:solidFill>
              <a:ea typeface="微軟正黑體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3D0B664C-F16A-48C2-8DF7-9B1E92410F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9149" y="1241909"/>
            <a:ext cx="6461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sz="3600" dirty="0">
                <a:solidFill>
                  <a:srgbClr val="00B050"/>
                </a:solidFill>
                <a:ea typeface="微軟正黑體"/>
              </a:rPr>
              <a:t> </a:t>
            </a:r>
            <a:endParaRPr lang="zh-TW" altLang="en-US" sz="3600" dirty="0">
              <a:solidFill>
                <a:srgbClr val="00B050"/>
              </a:solidFill>
              <a:ea typeface="微軟正黑體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37CC9F7A-9366-4B56-9B1A-BAA3D26F80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5680" y="1285266"/>
            <a:ext cx="6461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sz="3600" dirty="0">
                <a:solidFill>
                  <a:srgbClr val="00B050"/>
                </a:solidFill>
                <a:ea typeface="微軟正黑體"/>
              </a:rPr>
              <a:t> </a:t>
            </a:r>
            <a:endParaRPr lang="zh-TW" altLang="en-US" sz="3600" dirty="0">
              <a:solidFill>
                <a:srgbClr val="00B050"/>
              </a:solidFill>
              <a:ea typeface="微軟正黑體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4D1853C-D101-4747-B2E7-F380A12C4D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9162" y="1474748"/>
            <a:ext cx="6461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sz="3600" dirty="0">
                <a:solidFill>
                  <a:srgbClr val="C00000"/>
                </a:solidFill>
                <a:ea typeface="微軟正黑體"/>
              </a:rPr>
              <a:t> </a:t>
            </a:r>
            <a:endParaRPr lang="zh-TW" altLang="en-US" sz="3600" dirty="0">
              <a:solidFill>
                <a:srgbClr val="C00000"/>
              </a:solidFill>
              <a:ea typeface="微軟正黑體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86239338-85A0-422E-847A-D1AB73ACE9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5700" y="1326530"/>
            <a:ext cx="6461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sz="3600" dirty="0">
                <a:solidFill>
                  <a:srgbClr val="C00000"/>
                </a:solidFill>
                <a:ea typeface="微軟正黑體"/>
              </a:rPr>
              <a:t> </a:t>
            </a:r>
            <a:endParaRPr lang="zh-TW" altLang="en-US" sz="3600" dirty="0">
              <a:solidFill>
                <a:srgbClr val="C00000"/>
              </a:solidFill>
              <a:ea typeface="微軟正黑體"/>
            </a:endParaRPr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FC5DF3DB-7CF7-4486-974D-BB69361C8907}"/>
              </a:ext>
            </a:extLst>
          </p:cNvPr>
          <p:cNvCxnSpPr/>
          <p:nvPr/>
        </p:nvCxnSpPr>
        <p:spPr>
          <a:xfrm>
            <a:off x="5230631" y="1605697"/>
            <a:ext cx="3371203" cy="0"/>
          </a:xfrm>
          <a:prstGeom prst="line">
            <a:avLst/>
          </a:prstGeom>
          <a:ln w="63500" cap="rnd">
            <a:solidFill>
              <a:srgbClr val="FF0000">
                <a:alpha val="4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21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9" grpId="0"/>
      <p:bldP spid="38" grpId="0"/>
      <p:bldP spid="41" grpId="0" animBg="1"/>
      <p:bldP spid="37" grpId="0"/>
      <p:bldP spid="4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51AC769-8C04-4D00-BAAC-FDDC2B72D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236799"/>
              </p:ext>
            </p:extLst>
          </p:nvPr>
        </p:nvGraphicFramePr>
        <p:xfrm>
          <a:off x="622346" y="1495278"/>
          <a:ext cx="8004041" cy="239388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925526">
                  <a:extLst>
                    <a:ext uri="{9D8B030D-6E8A-4147-A177-3AD203B41FA5}">
                      <a16:colId xmlns:a16="http://schemas.microsoft.com/office/drawing/2014/main" val="2698307560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55418342"/>
                    </a:ext>
                  </a:extLst>
                </a:gridCol>
                <a:gridCol w="2701075">
                  <a:extLst>
                    <a:ext uri="{9D8B030D-6E8A-4147-A177-3AD203B41FA5}">
                      <a16:colId xmlns:a16="http://schemas.microsoft.com/office/drawing/2014/main" val="1767920451"/>
                    </a:ext>
                  </a:extLst>
                </a:gridCol>
              </a:tblGrid>
              <a:tr h="508745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altLang="zh-TW" sz="2200" b="1" dirty="0">
                          <a:solidFill>
                            <a:schemeClr val="bg1"/>
                          </a:solidFill>
                        </a:rPr>
                        <a:t>Technique</a:t>
                      </a:r>
                      <a:endParaRPr lang="zh-TW" alt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Electromagnetic radiation</a:t>
                      </a:r>
                      <a:endParaRPr lang="zh-TW" altLang="en-US" sz="2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altLang="zh-TW" sz="2200" b="1" dirty="0">
                          <a:solidFill>
                            <a:schemeClr val="bg1"/>
                          </a:solidFill>
                        </a:rPr>
                        <a:t>Structure</a:t>
                      </a:r>
                      <a:endParaRPr lang="zh-TW" alt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9466795"/>
                  </a:ext>
                </a:extLst>
              </a:tr>
              <a:tr h="293722"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altLang="zh-TW" sz="2200" dirty="0"/>
                        <a:t>Infrared spectrometry</a:t>
                      </a:r>
                      <a:endParaRPr lang="zh-TW" altLang="en-US" sz="2200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altLang="zh-TW" sz="2400" dirty="0"/>
                        <a:t>Infrared light</a:t>
                      </a:r>
                      <a:endParaRPr lang="zh-TW" altLang="en-US" sz="2400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80000"/>
                        </a:lnSpc>
                      </a:pPr>
                      <a:r>
                        <a:rPr lang="en-US" altLang="zh-TW" sz="2400" i="0" dirty="0"/>
                        <a:t>Covalent</a:t>
                      </a:r>
                      <a:r>
                        <a:rPr lang="en-US" altLang="zh-TW" sz="2400" dirty="0"/>
                        <a:t> bonds</a:t>
                      </a:r>
                      <a:endParaRPr lang="zh-TW" altLang="en-US" sz="2400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7204772"/>
                  </a:ext>
                </a:extLst>
              </a:tr>
              <a:tr h="508745"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altLang="zh-TW" sz="2200" dirty="0"/>
                        <a:t>Ultraviolet spectroscopy</a:t>
                      </a:r>
                      <a:endParaRPr lang="zh-TW" altLang="en-US" sz="2200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altLang="zh-TW" sz="2400" dirty="0"/>
                        <a:t>Ultraviolet light</a:t>
                      </a:r>
                      <a:endParaRPr lang="zh-TW" altLang="en-US" sz="2400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l-GR" altLang="zh-TW" sz="2400" i="1" dirty="0"/>
                        <a:t>σ</a:t>
                      </a:r>
                      <a:r>
                        <a:rPr lang="el-GR" altLang="zh-TW" sz="2400" i="0" dirty="0"/>
                        <a:t>–</a:t>
                      </a:r>
                      <a:r>
                        <a:rPr lang="el-GR" altLang="zh-TW" sz="2400" i="1" dirty="0"/>
                        <a:t>σ</a:t>
                      </a:r>
                      <a:r>
                        <a:rPr lang="el-GR" altLang="zh-TW" sz="2400" i="0" dirty="0"/>
                        <a:t>*</a:t>
                      </a:r>
                      <a:r>
                        <a:rPr lang="en-US" altLang="zh-TW" sz="2400" i="0" dirty="0"/>
                        <a:t>,</a:t>
                      </a:r>
                      <a:r>
                        <a:rPr lang="el-GR" altLang="zh-TW" sz="2400" i="0" dirty="0"/>
                        <a:t> </a:t>
                      </a:r>
                      <a:r>
                        <a:rPr lang="el-GR" altLang="zh-TW" sz="2400" i="1" dirty="0"/>
                        <a:t>n</a:t>
                      </a:r>
                      <a:r>
                        <a:rPr lang="el-GR" altLang="zh-TW" sz="2400" i="0" dirty="0"/>
                        <a:t>–</a:t>
                      </a:r>
                      <a:r>
                        <a:rPr lang="el-GR" altLang="zh-TW" sz="2400" i="1" dirty="0"/>
                        <a:t>σ</a:t>
                      </a:r>
                      <a:r>
                        <a:rPr lang="el-GR" altLang="zh-TW" sz="2400" i="0" dirty="0"/>
                        <a:t>*</a:t>
                      </a:r>
                      <a:r>
                        <a:rPr lang="en-US" altLang="zh-TW" sz="2400" i="0" dirty="0"/>
                        <a:t>, </a:t>
                      </a:r>
                      <a:r>
                        <a:rPr lang="el-GR" altLang="zh-TW" sz="2400" i="1" dirty="0"/>
                        <a:t>π</a:t>
                      </a:r>
                      <a:r>
                        <a:rPr lang="el-GR" altLang="zh-TW" sz="2400" i="0" dirty="0"/>
                        <a:t>–</a:t>
                      </a:r>
                      <a:r>
                        <a:rPr lang="el-GR" altLang="zh-TW" sz="2400" i="1" dirty="0"/>
                        <a:t>π</a:t>
                      </a:r>
                      <a:r>
                        <a:rPr lang="el-GR" altLang="zh-TW" sz="2400" i="0" dirty="0"/>
                        <a:t>*</a:t>
                      </a:r>
                      <a:r>
                        <a:rPr lang="en-US" altLang="zh-TW" sz="2400" i="0" dirty="0"/>
                        <a:t>,</a:t>
                      </a:r>
                      <a:r>
                        <a:rPr lang="el-GR" altLang="zh-TW" sz="2400" i="0" dirty="0"/>
                        <a:t>  </a:t>
                      </a:r>
                      <a:r>
                        <a:rPr lang="el-GR" altLang="zh-TW" sz="2400" i="1" dirty="0"/>
                        <a:t>n</a:t>
                      </a:r>
                      <a:r>
                        <a:rPr lang="el-GR" altLang="zh-TW" sz="2400" i="0" dirty="0"/>
                        <a:t>–</a:t>
                      </a:r>
                      <a:r>
                        <a:rPr lang="el-GR" altLang="zh-TW" sz="2400" i="1" dirty="0"/>
                        <a:t>π</a:t>
                      </a:r>
                      <a:r>
                        <a:rPr lang="el-GR" altLang="zh-TW" sz="2400" i="0" dirty="0"/>
                        <a:t>*</a:t>
                      </a:r>
                      <a:r>
                        <a:rPr lang="en-US" altLang="zh-TW" sz="2400" i="0" dirty="0"/>
                        <a:t> transitions</a:t>
                      </a:r>
                      <a:endParaRPr lang="zh-TW" altLang="en-US" sz="2400" i="0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C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282386"/>
                  </a:ext>
                </a:extLst>
              </a:tr>
              <a:tr h="508745"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altLang="zh-TW" sz="2200" dirty="0"/>
                        <a:t>Nuclear magnetic resonance spectroscopy</a:t>
                      </a: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altLang="zh-TW" sz="2400" dirty="0"/>
                        <a:t>Radio wave</a:t>
                      </a:r>
                      <a:endParaRPr lang="zh-TW" altLang="en-US" sz="2400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80000"/>
                        </a:lnSpc>
                      </a:pPr>
                      <a:r>
                        <a:rPr lang="en-US" altLang="zh-TW" sz="2400" dirty="0"/>
                        <a:t>Atomic nuclei in magnetic field</a:t>
                      </a:r>
                      <a:endParaRPr lang="zh-TW" altLang="en-US" sz="2400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4578166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E627DE86-B0BB-4255-B79D-06108621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996" y="216190"/>
            <a:ext cx="7734743" cy="1325563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b="1" i="1" dirty="0">
                <a:latin typeface="+mn-lt"/>
              </a:rPr>
              <a:t>Spectroscopic analyses of organic compounds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9893496-E22D-4B7B-9268-329EC1D59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380AA2F-D5B6-4969-A2F9-CC1F226293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233" b="50792"/>
          <a:stretch/>
        </p:blipFill>
        <p:spPr>
          <a:xfrm>
            <a:off x="682960" y="4415254"/>
            <a:ext cx="7882811" cy="1103870"/>
          </a:xfrm>
          <a:prstGeom prst="rect">
            <a:avLst/>
          </a:prstGeom>
        </p:spPr>
      </p:pic>
      <p:pic>
        <p:nvPicPr>
          <p:cNvPr id="9" name="Picture 1" descr="10p330_f10.jpg">
            <a:extLst>
              <a:ext uri="{FF2B5EF4-FFF2-40B4-BE49-F238E27FC236}">
                <a16:creationId xmlns:a16="http://schemas.microsoft.com/office/drawing/2014/main" id="{D6321B49-98C8-45D5-9263-79CC0F2E31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2" r="26530" b="89282"/>
          <a:stretch/>
        </p:blipFill>
        <p:spPr bwMode="auto">
          <a:xfrm>
            <a:off x="1062678" y="3982768"/>
            <a:ext cx="3954163" cy="473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1F3CFD77-035D-4B34-8312-5DB6B183C9B6}"/>
              </a:ext>
            </a:extLst>
          </p:cNvPr>
          <p:cNvSpPr txBox="1"/>
          <p:nvPr/>
        </p:nvSpPr>
        <p:spPr>
          <a:xfrm>
            <a:off x="6403008" y="403153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i="1" dirty="0"/>
              <a:t>Frequency (</a:t>
            </a:r>
            <a:r>
              <a:rPr lang="el-GR" altLang="zh-TW" i="1" dirty="0"/>
              <a:t>ν</a:t>
            </a:r>
            <a:r>
              <a:rPr lang="en-US" altLang="zh-TW" i="1" dirty="0"/>
              <a:t>) in Hz</a:t>
            </a:r>
            <a:endParaRPr lang="zh-TW" altLang="en-US" i="1" dirty="0"/>
          </a:p>
        </p:txBody>
      </p:sp>
      <p:pic>
        <p:nvPicPr>
          <p:cNvPr id="10" name="Picture 1" descr="10p330_f10.jpg">
            <a:extLst>
              <a:ext uri="{FF2B5EF4-FFF2-40B4-BE49-F238E27FC236}">
                <a16:creationId xmlns:a16="http://schemas.microsoft.com/office/drawing/2014/main" id="{A8C87AD3-F401-40A6-8FCF-B8A888D19D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45" b="17764"/>
          <a:stretch/>
        </p:blipFill>
        <p:spPr bwMode="auto">
          <a:xfrm>
            <a:off x="1079153" y="5615896"/>
            <a:ext cx="4399004" cy="263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F00D7CA9-567E-4E5B-AF74-262127AE5C89}"/>
              </a:ext>
            </a:extLst>
          </p:cNvPr>
          <p:cNvCxnSpPr>
            <a:cxnSpLocks/>
          </p:cNvCxnSpPr>
          <p:nvPr/>
        </p:nvCxnSpPr>
        <p:spPr>
          <a:xfrm flipV="1">
            <a:off x="1849777" y="5451932"/>
            <a:ext cx="2400947" cy="119143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" descr="10p330_f10.jpg">
            <a:extLst>
              <a:ext uri="{FF2B5EF4-FFF2-40B4-BE49-F238E27FC236}">
                <a16:creationId xmlns:a16="http://schemas.microsoft.com/office/drawing/2014/main" id="{0C24058D-29C0-4DEB-89AF-FB89FF84E0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78" t="65893" r="49176" b="29450"/>
          <a:stretch/>
        </p:blipFill>
        <p:spPr bwMode="auto">
          <a:xfrm>
            <a:off x="2791916" y="5935726"/>
            <a:ext cx="681644" cy="205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27485B4D-BCAC-4EC3-848F-967A60771263}"/>
              </a:ext>
            </a:extLst>
          </p:cNvPr>
          <p:cNvSpPr txBox="1"/>
          <p:nvPr/>
        </p:nvSpPr>
        <p:spPr>
          <a:xfrm>
            <a:off x="863606" y="5574220"/>
            <a:ext cx="886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7030A0"/>
                </a:solidFill>
                <a:latin typeface="Comic Sans MS" panose="030F0702030302020204" pitchFamily="66" charset="0"/>
              </a:rPr>
              <a:t>380 nm</a:t>
            </a:r>
            <a:endParaRPr lang="zh-TW" altLang="en-US" sz="1600" dirty="0">
              <a:solidFill>
                <a:srgbClr val="7030A0"/>
              </a:solidFill>
              <a:latin typeface="Comic Sans MS" panose="030F0702030302020204" pitchFamily="66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89B81EA-E877-4252-B84D-BF4FD013D72B}"/>
              </a:ext>
            </a:extLst>
          </p:cNvPr>
          <p:cNvSpPr txBox="1"/>
          <p:nvPr/>
        </p:nvSpPr>
        <p:spPr>
          <a:xfrm>
            <a:off x="4524525" y="5574220"/>
            <a:ext cx="886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C00000"/>
                </a:solidFill>
                <a:latin typeface="Comic Sans MS" panose="030F0702030302020204" pitchFamily="66" charset="0"/>
              </a:rPr>
              <a:t>780 nm</a:t>
            </a:r>
            <a:endParaRPr lang="zh-TW" altLang="en-US" sz="16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1F87EE4-DF19-4DBB-8C8A-987F0884371E}"/>
              </a:ext>
            </a:extLst>
          </p:cNvPr>
          <p:cNvSpPr txBox="1"/>
          <p:nvPr/>
        </p:nvSpPr>
        <p:spPr>
          <a:xfrm>
            <a:off x="6231235" y="5451931"/>
            <a:ext cx="2400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i="1" dirty="0"/>
              <a:t>Wavelength (</a:t>
            </a:r>
            <a:r>
              <a:rPr lang="el-GR" altLang="zh-TW" i="1" dirty="0"/>
              <a:t>λ</a:t>
            </a:r>
            <a:r>
              <a:rPr lang="en-US" altLang="zh-TW" i="1" dirty="0"/>
              <a:t>) in m</a:t>
            </a:r>
            <a:endParaRPr lang="zh-TW" altLang="en-US" i="1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C6BA4F24-4001-410C-9C4E-8BFD80C89B84}"/>
              </a:ext>
            </a:extLst>
          </p:cNvPr>
          <p:cNvCxnSpPr>
            <a:cxnSpLocks/>
          </p:cNvCxnSpPr>
          <p:nvPr/>
        </p:nvCxnSpPr>
        <p:spPr>
          <a:xfrm>
            <a:off x="7801232" y="4684447"/>
            <a:ext cx="690507" cy="0"/>
          </a:xfrm>
          <a:prstGeom prst="line">
            <a:avLst/>
          </a:prstGeom>
          <a:ln w="57150">
            <a:solidFill>
              <a:srgbClr val="C00000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85A4546F-C934-4304-9034-74968D18362E}"/>
              </a:ext>
            </a:extLst>
          </p:cNvPr>
          <p:cNvCxnSpPr>
            <a:cxnSpLocks/>
          </p:cNvCxnSpPr>
          <p:nvPr/>
        </p:nvCxnSpPr>
        <p:spPr>
          <a:xfrm>
            <a:off x="4475097" y="4684447"/>
            <a:ext cx="1459172" cy="0"/>
          </a:xfrm>
          <a:prstGeom prst="line">
            <a:avLst/>
          </a:prstGeom>
          <a:ln w="57150">
            <a:solidFill>
              <a:srgbClr val="C00000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91865888-20C9-4C51-AC9E-2A44EAC30F1C}"/>
              </a:ext>
            </a:extLst>
          </p:cNvPr>
          <p:cNvCxnSpPr>
            <a:cxnSpLocks/>
          </p:cNvCxnSpPr>
          <p:nvPr/>
        </p:nvCxnSpPr>
        <p:spPr>
          <a:xfrm>
            <a:off x="3340228" y="4684447"/>
            <a:ext cx="914400" cy="0"/>
          </a:xfrm>
          <a:prstGeom prst="line">
            <a:avLst/>
          </a:prstGeom>
          <a:ln w="57150">
            <a:solidFill>
              <a:srgbClr val="C00000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691FF70-E4AD-48F3-9306-1D273AE64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0924" y="4177445"/>
            <a:ext cx="64611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0" lang="en-US" altLang="zh-TW" sz="3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</a:t>
            </a:r>
            <a:endParaRPr kumimoji="0" lang="zh-TW" altLang="en-US" sz="3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614ED2C-3D64-4C00-A7A9-F744DC4EA796}"/>
              </a:ext>
            </a:extLst>
          </p:cNvPr>
          <p:cNvSpPr txBox="1"/>
          <p:nvPr/>
        </p:nvSpPr>
        <p:spPr>
          <a:xfrm>
            <a:off x="32138" y="-15101"/>
            <a:ext cx="102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rgbClr val="C00000"/>
                </a:solidFill>
                <a:latin typeface="Comic Sans MS" panose="030F0702030302020204" pitchFamily="66" charset="0"/>
              </a:rPr>
              <a:t>= S2</a:t>
            </a:r>
            <a:endParaRPr lang="zh-TW" altLang="en-US" sz="2800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36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圖片 59">
            <a:extLst>
              <a:ext uri="{FF2B5EF4-FFF2-40B4-BE49-F238E27FC236}">
                <a16:creationId xmlns:a16="http://schemas.microsoft.com/office/drawing/2014/main" id="{2F1C22B5-8A01-43C9-A3F3-C9B7E5D86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172" y="1623348"/>
            <a:ext cx="4743099" cy="60965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7412F65-CF44-41D2-B1C3-635B64D18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44" y="313765"/>
            <a:ext cx="7886700" cy="906675"/>
          </a:xfrm>
        </p:spPr>
        <p:txBody>
          <a:bodyPr/>
          <a:lstStyle/>
          <a:p>
            <a:pPr algn="ctr"/>
            <a:r>
              <a:rPr lang="en-US" altLang="zh-TW" b="1" i="1" dirty="0">
                <a:latin typeface="+mn-lt"/>
              </a:rPr>
              <a:t>Ultraviolet spectroscopy</a:t>
            </a:r>
            <a:endParaRPr lang="zh-TW" altLang="en-US" b="1" i="1" dirty="0">
              <a:latin typeface="+mn-lt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86C6F0-B59B-4957-B835-D9D898707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5609069-4DAF-4CC4-87C6-33D47CC61A08}"/>
              </a:ext>
            </a:extLst>
          </p:cNvPr>
          <p:cNvSpPr txBox="1"/>
          <p:nvPr/>
        </p:nvSpPr>
        <p:spPr>
          <a:xfrm>
            <a:off x="6466589" y="2175107"/>
            <a:ext cx="2464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/>
              <a:t>Wavelength (</a:t>
            </a:r>
            <a:r>
              <a:rPr lang="el-GR" altLang="zh-TW" sz="2400" dirty="0"/>
              <a:t>λ</a:t>
            </a:r>
            <a:r>
              <a:rPr lang="en-US" altLang="zh-TW" sz="2400" dirty="0"/>
              <a:t>; m)</a:t>
            </a:r>
            <a:endParaRPr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FDC2565-6CA8-4E85-9204-EE7142EEE20D}"/>
              </a:ext>
            </a:extLst>
          </p:cNvPr>
          <p:cNvSpPr txBox="1"/>
          <p:nvPr/>
        </p:nvSpPr>
        <p:spPr>
          <a:xfrm>
            <a:off x="6606188" y="1020460"/>
            <a:ext cx="2085298" cy="986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400" dirty="0"/>
              <a:t>(</a:t>
            </a:r>
            <a:r>
              <a:rPr lang="el-GR" altLang="zh-TW" sz="2400" i="1" dirty="0"/>
              <a:t>ν</a:t>
            </a:r>
            <a:r>
              <a:rPr lang="en-US" altLang="zh-TW" sz="2400" dirty="0"/>
              <a:t>; sec</a:t>
            </a:r>
            <a:r>
              <a:rPr lang="en-US" altLang="zh-TW" sz="2400" baseline="30000" dirty="0"/>
              <a:t>-1</a:t>
            </a:r>
            <a:r>
              <a:rPr lang="en-US" altLang="zh-TW" sz="2400" dirty="0"/>
              <a:t> = Hz)</a:t>
            </a:r>
          </a:p>
          <a:p>
            <a:pPr algn="ctr">
              <a:lnSpc>
                <a:spcPct val="80000"/>
              </a:lnSpc>
            </a:pPr>
            <a:r>
              <a:rPr lang="en-US" altLang="zh-TW" sz="2400" dirty="0"/>
              <a:t>Frequency </a:t>
            </a:r>
            <a:br>
              <a:rPr lang="en-US" altLang="zh-TW" sz="2400" dirty="0"/>
            </a:br>
            <a:endParaRPr lang="zh-TW" altLang="en-US" sz="2400" dirty="0"/>
          </a:p>
        </p:txBody>
      </p: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3DE49F0F-E9D3-4EC9-92C8-681367D11037}"/>
              </a:ext>
            </a:extLst>
          </p:cNvPr>
          <p:cNvGrpSpPr/>
          <p:nvPr/>
        </p:nvGrpSpPr>
        <p:grpSpPr>
          <a:xfrm>
            <a:off x="296230" y="2843993"/>
            <a:ext cx="956861" cy="2106642"/>
            <a:chOff x="140782" y="3026873"/>
            <a:chExt cx="956861" cy="2106642"/>
          </a:xfrm>
        </p:grpSpPr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23008C74-62E5-49A8-AA40-BD134C5D23D4}"/>
                </a:ext>
              </a:extLst>
            </p:cNvPr>
            <p:cNvSpPr txBox="1"/>
            <p:nvPr/>
          </p:nvSpPr>
          <p:spPr>
            <a:xfrm rot="16200000">
              <a:off x="-656496" y="3874571"/>
              <a:ext cx="20562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i="1" dirty="0"/>
                <a:t>Absorbance</a:t>
              </a:r>
              <a:endParaRPr lang="zh-TW" altLang="en-US" sz="2400" i="1" dirty="0"/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3FDB8709-98B7-4764-920C-A56279707BB8}"/>
                </a:ext>
              </a:extLst>
            </p:cNvPr>
            <p:cNvSpPr txBox="1"/>
            <p:nvPr/>
          </p:nvSpPr>
          <p:spPr>
            <a:xfrm>
              <a:off x="621231" y="3026873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1.0</a:t>
              </a:r>
              <a:endParaRPr lang="zh-TW" altLang="en-US" dirty="0"/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F82CF7C0-05B8-4488-BE07-E263245EE423}"/>
                </a:ext>
              </a:extLst>
            </p:cNvPr>
            <p:cNvSpPr txBox="1"/>
            <p:nvPr/>
          </p:nvSpPr>
          <p:spPr>
            <a:xfrm>
              <a:off x="621231" y="3349675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0.8</a:t>
              </a:r>
              <a:endParaRPr lang="zh-TW" altLang="en-US" dirty="0"/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C46C2530-9920-4C92-9EAD-D18018B5B147}"/>
                </a:ext>
              </a:extLst>
            </p:cNvPr>
            <p:cNvSpPr txBox="1"/>
            <p:nvPr/>
          </p:nvSpPr>
          <p:spPr>
            <a:xfrm>
              <a:off x="621231" y="3697187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0.6</a:t>
              </a:r>
              <a:endParaRPr lang="zh-TW" altLang="en-US" dirty="0"/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ACC231EA-D746-4FB6-9862-16416380111A}"/>
                </a:ext>
              </a:extLst>
            </p:cNvPr>
            <p:cNvSpPr txBox="1"/>
            <p:nvPr/>
          </p:nvSpPr>
          <p:spPr>
            <a:xfrm>
              <a:off x="621230" y="4052941"/>
              <a:ext cx="476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0.4</a:t>
              </a:r>
              <a:endParaRPr lang="zh-TW" altLang="en-US" dirty="0"/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2E1FF9AF-FEE2-4610-9531-F6F6CD99319E}"/>
                </a:ext>
              </a:extLst>
            </p:cNvPr>
            <p:cNvSpPr txBox="1"/>
            <p:nvPr/>
          </p:nvSpPr>
          <p:spPr>
            <a:xfrm>
              <a:off x="621230" y="4392219"/>
              <a:ext cx="476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0.2</a:t>
              </a:r>
              <a:endParaRPr lang="zh-TW" altLang="en-US" dirty="0"/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672B96ED-4570-49D9-AF89-164FBC37857C}"/>
                </a:ext>
              </a:extLst>
            </p:cNvPr>
            <p:cNvSpPr txBox="1"/>
            <p:nvPr/>
          </p:nvSpPr>
          <p:spPr>
            <a:xfrm>
              <a:off x="621230" y="4713111"/>
              <a:ext cx="476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0.0</a:t>
              </a:r>
              <a:endParaRPr lang="zh-TW" altLang="en-US" dirty="0"/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DAF76B1-A816-48A2-BA14-6E15B1908BE2}"/>
              </a:ext>
            </a:extLst>
          </p:cNvPr>
          <p:cNvSpPr txBox="1"/>
          <p:nvPr/>
        </p:nvSpPr>
        <p:spPr>
          <a:xfrm>
            <a:off x="2115881" y="1233994"/>
            <a:ext cx="74571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600" dirty="0"/>
              <a:t>10</a:t>
            </a:r>
            <a:r>
              <a:rPr lang="en-US" altLang="zh-TW" sz="2600" baseline="30000" dirty="0"/>
              <a:t>16</a:t>
            </a:r>
            <a:endParaRPr lang="zh-TW" altLang="en-US" sz="2600" baseline="300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B9EBB81-E767-4BC5-AF10-03B5F9439716}"/>
              </a:ext>
            </a:extLst>
          </p:cNvPr>
          <p:cNvSpPr txBox="1"/>
          <p:nvPr/>
        </p:nvSpPr>
        <p:spPr>
          <a:xfrm>
            <a:off x="4099453" y="1256652"/>
            <a:ext cx="74571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600" dirty="0"/>
              <a:t>10</a:t>
            </a:r>
            <a:r>
              <a:rPr lang="en-US" altLang="zh-TW" sz="2600" baseline="30000" dirty="0"/>
              <a:t>15</a:t>
            </a:r>
            <a:endParaRPr lang="zh-TW" altLang="en-US" sz="2600" baseline="300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76DF3A1-2139-4988-B1FC-0EA317E9DF03}"/>
              </a:ext>
            </a:extLst>
          </p:cNvPr>
          <p:cNvSpPr txBox="1"/>
          <p:nvPr/>
        </p:nvSpPr>
        <p:spPr>
          <a:xfrm>
            <a:off x="5921619" y="1276124"/>
            <a:ext cx="74571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600" dirty="0"/>
              <a:t>10</a:t>
            </a:r>
            <a:r>
              <a:rPr lang="en-US" altLang="zh-TW" sz="2600" baseline="30000" dirty="0"/>
              <a:t>14</a:t>
            </a:r>
            <a:endParaRPr lang="zh-TW" altLang="en-US" sz="2600" baseline="300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80C81C7-9ED8-458E-88FD-5C5E3156A4DB}"/>
              </a:ext>
            </a:extLst>
          </p:cNvPr>
          <p:cNvSpPr txBox="1"/>
          <p:nvPr/>
        </p:nvSpPr>
        <p:spPr>
          <a:xfrm>
            <a:off x="1408754" y="2133539"/>
            <a:ext cx="70083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600" dirty="0"/>
              <a:t>10</a:t>
            </a:r>
            <a:r>
              <a:rPr lang="en-US" altLang="zh-TW" sz="2600" baseline="30000" dirty="0"/>
              <a:t>-8</a:t>
            </a:r>
            <a:endParaRPr lang="zh-TW" altLang="en-US" sz="2600" baseline="300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5DB950D-71C4-4E24-ADF1-C62AF68183EB}"/>
              </a:ext>
            </a:extLst>
          </p:cNvPr>
          <p:cNvSpPr txBox="1"/>
          <p:nvPr/>
        </p:nvSpPr>
        <p:spPr>
          <a:xfrm>
            <a:off x="3432301" y="2133539"/>
            <a:ext cx="7008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600" dirty="0"/>
              <a:t>10</a:t>
            </a:r>
            <a:r>
              <a:rPr lang="en-US" altLang="zh-TW" sz="2600" baseline="30000" dirty="0"/>
              <a:t>-7</a:t>
            </a:r>
            <a:endParaRPr lang="zh-TW" altLang="en-US" sz="2600" baseline="300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2226B6A-D2E9-45ED-A52D-92579D5AB2D4}"/>
              </a:ext>
            </a:extLst>
          </p:cNvPr>
          <p:cNvSpPr txBox="1"/>
          <p:nvPr/>
        </p:nvSpPr>
        <p:spPr>
          <a:xfrm>
            <a:off x="5386441" y="2133539"/>
            <a:ext cx="70083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600" dirty="0"/>
              <a:t>10</a:t>
            </a:r>
            <a:r>
              <a:rPr lang="en-US" altLang="zh-TW" sz="2600" baseline="30000" dirty="0"/>
              <a:t>-6</a:t>
            </a:r>
            <a:endParaRPr lang="zh-TW" altLang="en-US" sz="2600" baseline="30000" dirty="0"/>
          </a:p>
        </p:txBody>
      </p:sp>
      <p:pic>
        <p:nvPicPr>
          <p:cNvPr id="51" name="圖片 50">
            <a:extLst>
              <a:ext uri="{FF2B5EF4-FFF2-40B4-BE49-F238E27FC236}">
                <a16:creationId xmlns:a16="http://schemas.microsoft.com/office/drawing/2014/main" id="{59141407-FB72-486D-B7D6-C5471E230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539" y="1965304"/>
            <a:ext cx="2092947" cy="2367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9A10409F-C848-41B1-8E82-6438FBBAB198}"/>
                  </a:ext>
                </a:extLst>
              </p:cNvPr>
              <p:cNvSpPr txBox="1"/>
              <p:nvPr/>
            </p:nvSpPr>
            <p:spPr>
              <a:xfrm>
                <a:off x="6944445" y="1554904"/>
                <a:ext cx="13233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altLang="zh-TW" sz="2400" dirty="0"/>
                  <a:t> Energy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9A10409F-C848-41B1-8E82-6438FBBAB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4445" y="1554904"/>
                <a:ext cx="1323376" cy="461665"/>
              </a:xfrm>
              <a:prstGeom prst="rect">
                <a:avLst/>
              </a:prstGeom>
              <a:blipFill>
                <a:blip r:embed="rId4"/>
                <a:stretch>
                  <a:fillRect t="-10526" r="-5991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字方塊 21">
            <a:extLst>
              <a:ext uri="{FF2B5EF4-FFF2-40B4-BE49-F238E27FC236}">
                <a16:creationId xmlns:a16="http://schemas.microsoft.com/office/drawing/2014/main" id="{4FFDBE5A-1B3D-4E33-82BD-B61568140E78}"/>
              </a:ext>
            </a:extLst>
          </p:cNvPr>
          <p:cNvSpPr txBox="1"/>
          <p:nvPr/>
        </p:nvSpPr>
        <p:spPr>
          <a:xfrm>
            <a:off x="1036780" y="4750579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C00000"/>
                </a:solidFill>
              </a:rPr>
              <a:t>200</a:t>
            </a:r>
            <a:endParaRPr lang="zh-TW" altLang="en-US" sz="2000" b="1" dirty="0">
              <a:solidFill>
                <a:srgbClr val="C00000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18E982D-F97F-49AC-8709-012534B1D83A}"/>
              </a:ext>
            </a:extLst>
          </p:cNvPr>
          <p:cNvSpPr txBox="1"/>
          <p:nvPr/>
        </p:nvSpPr>
        <p:spPr>
          <a:xfrm>
            <a:off x="1771453" y="4750579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220</a:t>
            </a:r>
            <a:endParaRPr lang="zh-TW" altLang="en-US" sz="20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98E6485-ECD8-4751-900F-EF6229FF5C79}"/>
              </a:ext>
            </a:extLst>
          </p:cNvPr>
          <p:cNvSpPr txBox="1"/>
          <p:nvPr/>
        </p:nvSpPr>
        <p:spPr>
          <a:xfrm>
            <a:off x="8383511" y="4750579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C00000"/>
                </a:solidFill>
              </a:rPr>
              <a:t>400</a:t>
            </a:r>
            <a:endParaRPr lang="zh-TW" altLang="en-US" sz="2000" b="1" dirty="0">
              <a:solidFill>
                <a:srgbClr val="C00000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4590D05-74CD-44B9-8108-CF236B23E0A4}"/>
              </a:ext>
            </a:extLst>
          </p:cNvPr>
          <p:cNvSpPr txBox="1"/>
          <p:nvPr/>
        </p:nvSpPr>
        <p:spPr>
          <a:xfrm>
            <a:off x="3860719" y="5126770"/>
            <a:ext cx="21524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200" dirty="0"/>
              <a:t>Wavelength (nm)</a:t>
            </a:r>
            <a:endParaRPr lang="zh-TW" altLang="en-US" sz="2200" dirty="0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C990FDEE-31A5-47AB-831F-FC7313CD590E}"/>
              </a:ext>
            </a:extLst>
          </p:cNvPr>
          <p:cNvSpPr txBox="1"/>
          <p:nvPr/>
        </p:nvSpPr>
        <p:spPr>
          <a:xfrm>
            <a:off x="4710145" y="4750579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C00000"/>
                </a:solidFill>
              </a:rPr>
              <a:t>300</a:t>
            </a:r>
            <a:endParaRPr lang="zh-TW" altLang="en-US" sz="2000" b="1" dirty="0">
              <a:solidFill>
                <a:srgbClr val="C00000"/>
              </a:solidFill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1A7F9CA8-1176-4E94-8FC7-207C969B6E06}"/>
              </a:ext>
            </a:extLst>
          </p:cNvPr>
          <p:cNvSpPr txBox="1"/>
          <p:nvPr/>
        </p:nvSpPr>
        <p:spPr>
          <a:xfrm>
            <a:off x="2506126" y="4750579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240</a:t>
            </a:r>
            <a:endParaRPr lang="zh-TW" altLang="en-US" sz="2000" dirty="0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D1B17C6A-E138-4E04-9284-3EE10907096D}"/>
              </a:ext>
            </a:extLst>
          </p:cNvPr>
          <p:cNvSpPr txBox="1"/>
          <p:nvPr/>
        </p:nvSpPr>
        <p:spPr>
          <a:xfrm>
            <a:off x="3240799" y="4750579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260</a:t>
            </a:r>
            <a:endParaRPr lang="zh-TW" altLang="en-US" sz="2000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3B3BE4B0-4F1B-4A11-B448-2C297DCC32E3}"/>
              </a:ext>
            </a:extLst>
          </p:cNvPr>
          <p:cNvSpPr txBox="1"/>
          <p:nvPr/>
        </p:nvSpPr>
        <p:spPr>
          <a:xfrm>
            <a:off x="3975472" y="4750579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280</a:t>
            </a:r>
            <a:endParaRPr lang="zh-TW" altLang="en-US" sz="2000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6B94BC09-0598-4F94-829D-B8262EC97CDF}"/>
              </a:ext>
            </a:extLst>
          </p:cNvPr>
          <p:cNvSpPr txBox="1"/>
          <p:nvPr/>
        </p:nvSpPr>
        <p:spPr>
          <a:xfrm>
            <a:off x="5444818" y="4750579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320</a:t>
            </a:r>
            <a:endParaRPr lang="zh-TW" altLang="en-US" sz="2000" dirty="0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EE0ED1F7-B4D9-48DA-80DD-7B917D288E15}"/>
              </a:ext>
            </a:extLst>
          </p:cNvPr>
          <p:cNvSpPr txBox="1"/>
          <p:nvPr/>
        </p:nvSpPr>
        <p:spPr>
          <a:xfrm>
            <a:off x="6179491" y="4750579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340</a:t>
            </a:r>
            <a:endParaRPr lang="zh-TW" altLang="en-US" sz="2000" dirty="0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89F0E668-A5D8-4D91-989D-3195159D24FE}"/>
              </a:ext>
            </a:extLst>
          </p:cNvPr>
          <p:cNvSpPr txBox="1"/>
          <p:nvPr/>
        </p:nvSpPr>
        <p:spPr>
          <a:xfrm>
            <a:off x="6914164" y="4750579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360</a:t>
            </a:r>
            <a:endParaRPr lang="zh-TW" altLang="en-US" sz="2000" dirty="0"/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7A09300D-2E98-4F49-8821-3E5096FB9C42}"/>
              </a:ext>
            </a:extLst>
          </p:cNvPr>
          <p:cNvSpPr txBox="1"/>
          <p:nvPr/>
        </p:nvSpPr>
        <p:spPr>
          <a:xfrm>
            <a:off x="7648837" y="4750579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380</a:t>
            </a:r>
            <a:endParaRPr lang="zh-TW" altLang="en-US" sz="2000" dirty="0"/>
          </a:p>
        </p:txBody>
      </p: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73381BAF-BC3B-4DD4-8645-36DE61A763F4}"/>
              </a:ext>
            </a:extLst>
          </p:cNvPr>
          <p:cNvGrpSpPr/>
          <p:nvPr/>
        </p:nvGrpSpPr>
        <p:grpSpPr>
          <a:xfrm>
            <a:off x="1220139" y="2968633"/>
            <a:ext cx="7610244" cy="1875544"/>
            <a:chOff x="1064691" y="3209179"/>
            <a:chExt cx="7610244" cy="1875544"/>
          </a:xfrm>
        </p:grpSpPr>
        <p:pic>
          <p:nvPicPr>
            <p:cNvPr id="47" name="Picture 1" descr="10p344_f21.jpg">
              <a:extLst>
                <a:ext uri="{FF2B5EF4-FFF2-40B4-BE49-F238E27FC236}">
                  <a16:creationId xmlns:a16="http://schemas.microsoft.com/office/drawing/2014/main" id="{53943AA5-DC0E-4C75-8A2D-59FFDC4EFC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57" b="14965"/>
            <a:stretch/>
          </p:blipFill>
          <p:spPr bwMode="auto">
            <a:xfrm>
              <a:off x="1064691" y="3209179"/>
              <a:ext cx="7610244" cy="1875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3" name="Picture 1" descr="10p344_f21.jpg">
              <a:extLst>
                <a:ext uri="{FF2B5EF4-FFF2-40B4-BE49-F238E27FC236}">
                  <a16:creationId xmlns:a16="http://schemas.microsoft.com/office/drawing/2014/main" id="{76161776-0FE0-4308-8465-8DFE9026C2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07" t="4322" r="42489" b="82681"/>
            <a:stretch/>
          </p:blipFill>
          <p:spPr bwMode="auto">
            <a:xfrm>
              <a:off x="1931942" y="3304476"/>
              <a:ext cx="1727605" cy="286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1DFFECE9-8277-4B0D-BA6B-45BCBC459F9D}"/>
              </a:ext>
            </a:extLst>
          </p:cNvPr>
          <p:cNvSpPr txBox="1"/>
          <p:nvPr/>
        </p:nvSpPr>
        <p:spPr>
          <a:xfrm>
            <a:off x="2800508" y="1760926"/>
            <a:ext cx="1281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Ultraviolet</a:t>
            </a:r>
            <a:endParaRPr lang="zh-TW" altLang="en-US" sz="2000" dirty="0"/>
          </a:p>
        </p:txBody>
      </p: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E2E53D17-F3DD-4B94-A671-0A24D794F902}"/>
              </a:ext>
            </a:extLst>
          </p:cNvPr>
          <p:cNvCxnSpPr>
            <a:cxnSpLocks/>
          </p:cNvCxnSpPr>
          <p:nvPr/>
        </p:nvCxnSpPr>
        <p:spPr>
          <a:xfrm flipV="1">
            <a:off x="1334253" y="2533400"/>
            <a:ext cx="2984766" cy="4320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D5BDEBF9-A06E-48B7-A897-4DD268C8F265}"/>
              </a:ext>
            </a:extLst>
          </p:cNvPr>
          <p:cNvCxnSpPr>
            <a:cxnSpLocks/>
          </p:cNvCxnSpPr>
          <p:nvPr/>
        </p:nvCxnSpPr>
        <p:spPr>
          <a:xfrm flipH="1" flipV="1">
            <a:off x="4927706" y="2530800"/>
            <a:ext cx="3744000" cy="4320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2A7F1194-C022-4124-9899-ABFCF4838335}"/>
              </a:ext>
            </a:extLst>
          </p:cNvPr>
          <p:cNvCxnSpPr>
            <a:cxnSpLocks/>
          </p:cNvCxnSpPr>
          <p:nvPr/>
        </p:nvCxnSpPr>
        <p:spPr>
          <a:xfrm flipV="1">
            <a:off x="4373118" y="2234573"/>
            <a:ext cx="0" cy="29882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接點 75">
            <a:extLst>
              <a:ext uri="{FF2B5EF4-FFF2-40B4-BE49-F238E27FC236}">
                <a16:creationId xmlns:a16="http://schemas.microsoft.com/office/drawing/2014/main" id="{E84CA790-1737-4CBC-89BA-2FC40F749904}"/>
              </a:ext>
            </a:extLst>
          </p:cNvPr>
          <p:cNvCxnSpPr/>
          <p:nvPr/>
        </p:nvCxnSpPr>
        <p:spPr>
          <a:xfrm flipV="1">
            <a:off x="4944742" y="2233001"/>
            <a:ext cx="0" cy="29331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5DE30D0B-B3E1-4685-A16F-6E7F9F41A04B}"/>
              </a:ext>
            </a:extLst>
          </p:cNvPr>
          <p:cNvCxnSpPr>
            <a:cxnSpLocks/>
          </p:cNvCxnSpPr>
          <p:nvPr/>
        </p:nvCxnSpPr>
        <p:spPr>
          <a:xfrm flipV="1">
            <a:off x="7943445" y="3122575"/>
            <a:ext cx="0" cy="1522128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7BD70DF8-EBC0-4F1A-82B8-EC5AEC739D59}"/>
              </a:ext>
            </a:extLst>
          </p:cNvPr>
          <p:cNvSpPr txBox="1"/>
          <p:nvPr/>
        </p:nvSpPr>
        <p:spPr>
          <a:xfrm>
            <a:off x="7951666" y="2978554"/>
            <a:ext cx="566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7030A0"/>
                </a:solidFill>
              </a:rPr>
              <a:t>Vis</a:t>
            </a:r>
            <a:endParaRPr lang="zh-TW" altLang="en-US" sz="2400" b="1" dirty="0">
              <a:solidFill>
                <a:srgbClr val="7030A0"/>
              </a:solidFill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563FCC0D-98CF-4257-AF79-EEFA6A05C068}"/>
              </a:ext>
            </a:extLst>
          </p:cNvPr>
          <p:cNvSpPr txBox="1"/>
          <p:nvPr/>
        </p:nvSpPr>
        <p:spPr>
          <a:xfrm>
            <a:off x="7390492" y="2978554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7030A0"/>
                </a:solidFill>
              </a:rPr>
              <a:t>UV</a:t>
            </a:r>
            <a:endParaRPr lang="zh-TW" altLang="en-US" sz="2400" b="1" dirty="0">
              <a:solidFill>
                <a:srgbClr val="7030A0"/>
              </a:solidFill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DC82A1C6-9445-4F4B-B05C-BC1D00BE6ECF}"/>
              </a:ext>
            </a:extLst>
          </p:cNvPr>
          <p:cNvSpPr/>
          <p:nvPr/>
        </p:nvSpPr>
        <p:spPr>
          <a:xfrm>
            <a:off x="4895433" y="4093115"/>
            <a:ext cx="25671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ea typeface="ＭＳ Ｐゴシック" pitchFamily="34" charset="-128"/>
              </a:rPr>
              <a:t>(Buta-1,3-diene)</a:t>
            </a:r>
            <a:endParaRPr lang="zh-TW" altLang="en-US" sz="2800" dirty="0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BAB0F4A5-AB99-4C1C-B5FB-450A22CE6723}"/>
              </a:ext>
            </a:extLst>
          </p:cNvPr>
          <p:cNvSpPr/>
          <p:nvPr/>
        </p:nvSpPr>
        <p:spPr>
          <a:xfrm>
            <a:off x="2109587" y="3099360"/>
            <a:ext cx="17315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TW" sz="2000" dirty="0">
                <a:solidFill>
                  <a:srgbClr val="C00000"/>
                </a:solidFill>
                <a:latin typeface="Comic Sans MS" panose="030F0702030302020204" pitchFamily="66" charset="0"/>
                <a:ea typeface="ＭＳ Ｐゴシック" pitchFamily="34" charset="-128"/>
              </a:rPr>
              <a:t>λ</a:t>
            </a:r>
            <a:r>
              <a:rPr lang="en-US" altLang="zh-TW" sz="2000" baseline="-25000" dirty="0">
                <a:solidFill>
                  <a:srgbClr val="C00000"/>
                </a:solidFill>
                <a:latin typeface="Comic Sans MS" panose="030F0702030302020204" pitchFamily="66" charset="0"/>
                <a:ea typeface="ＭＳ Ｐゴシック" pitchFamily="34" charset="-128"/>
              </a:rPr>
              <a:t>max </a:t>
            </a:r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  <a:ea typeface="ＭＳ Ｐゴシック" pitchFamily="34" charset="-128"/>
              </a:rPr>
              <a:t>= 217 nm</a:t>
            </a:r>
            <a:endParaRPr lang="zh-TW" altLang="en-US" sz="20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D6216321-80B8-4C88-805F-60F94AC081D4}"/>
              </a:ext>
            </a:extLst>
          </p:cNvPr>
          <p:cNvSpPr txBox="1"/>
          <p:nvPr/>
        </p:nvSpPr>
        <p:spPr>
          <a:xfrm>
            <a:off x="4895433" y="3770434"/>
            <a:ext cx="2558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CH</a:t>
            </a:r>
            <a:r>
              <a:rPr lang="en-US" altLang="zh-TW" sz="2800" baseline="-25000" dirty="0"/>
              <a:t>2</a:t>
            </a:r>
            <a:r>
              <a:rPr lang="en-US" altLang="zh-TW" sz="2800" dirty="0"/>
              <a:t>=CH-CH=CH</a:t>
            </a:r>
            <a:r>
              <a:rPr lang="en-US" altLang="zh-TW" sz="2800" baseline="-25000" dirty="0"/>
              <a:t>2</a:t>
            </a:r>
            <a:endParaRPr lang="zh-TW" altLang="en-US" sz="2800" baseline="-25000" dirty="0"/>
          </a:p>
        </p:txBody>
      </p:sp>
      <p:sp>
        <p:nvSpPr>
          <p:cNvPr id="53" name="動作按鈕: 往後或下一項 52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6EF8E059-D62F-466B-B940-1A2631F77133}"/>
              </a:ext>
            </a:extLst>
          </p:cNvPr>
          <p:cNvSpPr/>
          <p:nvPr/>
        </p:nvSpPr>
        <p:spPr>
          <a:xfrm>
            <a:off x="8522403" y="5305879"/>
            <a:ext cx="282688" cy="251778"/>
          </a:xfrm>
          <a:prstGeom prst="actionButtonForwardNex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1BA43718-9925-4E13-9A41-E9D6DE1D4A2E}"/>
                  </a:ext>
                </a:extLst>
              </p:cNvPr>
              <p:cNvSpPr txBox="1"/>
              <p:nvPr/>
            </p:nvSpPr>
            <p:spPr>
              <a:xfrm>
                <a:off x="6130122" y="5150689"/>
                <a:ext cx="1958998" cy="734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altLang="zh-TW" sz="22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TW" sz="2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TW" sz="2200" dirty="0">
                              <a:solidFill>
                                <a:srgbClr val="0070C0"/>
                              </a:solidFill>
                              <a:latin typeface="Comic Sans MS" panose="030F0702030302020204" pitchFamily="66" charset="0"/>
                            </a:rPr>
                            <m:t>Frequency</m:t>
                          </m:r>
                        </m:den>
                      </m:f>
                    </m:oMath>
                  </m:oMathPara>
                </a14:m>
                <a:endParaRPr lang="zh-TW" altLang="en-US" sz="2200" dirty="0">
                  <a:solidFill>
                    <a:srgbClr val="0070C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1BA43718-9925-4E13-9A41-E9D6DE1D4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0122" y="5150689"/>
                <a:ext cx="1958998" cy="7345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文字方塊 57">
            <a:extLst>
              <a:ext uri="{FF2B5EF4-FFF2-40B4-BE49-F238E27FC236}">
                <a16:creationId xmlns:a16="http://schemas.microsoft.com/office/drawing/2014/main" id="{115B70C9-0D16-424F-A642-9ECD40B18DCB}"/>
              </a:ext>
            </a:extLst>
          </p:cNvPr>
          <p:cNvSpPr txBox="1"/>
          <p:nvPr/>
        </p:nvSpPr>
        <p:spPr>
          <a:xfrm>
            <a:off x="27684" y="4890607"/>
            <a:ext cx="1151625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200" dirty="0">
                <a:solidFill>
                  <a:srgbClr val="0070C0"/>
                </a:solidFill>
                <a:latin typeface="Comic Sans MS" panose="030F0702030302020204" pitchFamily="66" charset="0"/>
              </a:rPr>
              <a:t>0 at bottom</a:t>
            </a:r>
            <a:endParaRPr lang="zh-TW" altLang="en-US" sz="2200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箭號: 向下 2">
            <a:extLst>
              <a:ext uri="{FF2B5EF4-FFF2-40B4-BE49-F238E27FC236}">
                <a16:creationId xmlns:a16="http://schemas.microsoft.com/office/drawing/2014/main" id="{2B0277F0-1CB4-4C3E-84F5-829F3E837682}"/>
              </a:ext>
            </a:extLst>
          </p:cNvPr>
          <p:cNvSpPr/>
          <p:nvPr/>
        </p:nvSpPr>
        <p:spPr>
          <a:xfrm flipV="1">
            <a:off x="1182629" y="5151282"/>
            <a:ext cx="335770" cy="40011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AFEFB856-DB83-4077-A0A2-D20B3BC678A5}"/>
              </a:ext>
            </a:extLst>
          </p:cNvPr>
          <p:cNvSpPr txBox="1"/>
          <p:nvPr/>
        </p:nvSpPr>
        <p:spPr>
          <a:xfrm>
            <a:off x="852995" y="5655568"/>
            <a:ext cx="4172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C00000"/>
                </a:solidFill>
                <a:latin typeface="Comic Sans MS" panose="030F0702030302020204" pitchFamily="66" charset="0"/>
              </a:rPr>
              <a:t>What compounds have a peak in the UV spectrum?</a:t>
            </a:r>
            <a:endParaRPr lang="zh-TW" altLang="en-US" sz="2400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9474F5DB-C5DF-45AE-AC35-9304931819BA}"/>
              </a:ext>
            </a:extLst>
          </p:cNvPr>
          <p:cNvSpPr txBox="1"/>
          <p:nvPr/>
        </p:nvSpPr>
        <p:spPr>
          <a:xfrm>
            <a:off x="1518399" y="5208491"/>
            <a:ext cx="1572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C00000"/>
                </a:solidFill>
                <a:latin typeface="Comic Sans MS" panose="030F0702030302020204" pitchFamily="66" charset="0"/>
              </a:rPr>
              <a:t>&gt;200 nm</a:t>
            </a:r>
            <a:endParaRPr lang="zh-TW" altLang="en-US" sz="2400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EBD14D54-4AAC-4A0C-B18A-FDB293596830}"/>
              </a:ext>
            </a:extLst>
          </p:cNvPr>
          <p:cNvSpPr/>
          <p:nvPr/>
        </p:nvSpPr>
        <p:spPr>
          <a:xfrm>
            <a:off x="4977611" y="3415641"/>
            <a:ext cx="22413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  <a:ea typeface="ＭＳ Ｐゴシック" pitchFamily="34" charset="-128"/>
              </a:rPr>
              <a:t>Conjugated diene</a:t>
            </a:r>
            <a:endParaRPr lang="zh-TW" altLang="en-US" sz="20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02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6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72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uiExpand="1" build="p"/>
      <p:bldP spid="15" grpId="0"/>
      <p:bldP spid="16" grpId="0"/>
      <p:bldP spid="17" grpId="0"/>
      <p:bldP spid="18" grpId="0"/>
      <p:bldP spid="19" grpId="0"/>
      <p:bldP spid="20" grpId="0"/>
      <p:bldP spid="52" grpId="0"/>
      <p:bldP spid="22" grpId="0"/>
      <p:bldP spid="28" grpId="0"/>
      <p:bldP spid="56" grpId="0"/>
      <p:bldP spid="80" grpId="0"/>
      <p:bldP spid="81" grpId="0"/>
      <p:bldP spid="83" grpId="0"/>
      <p:bldP spid="55" grpId="0"/>
      <p:bldP spid="58" grpId="0"/>
      <p:bldP spid="3" grpId="0" animBg="1"/>
      <p:bldP spid="59" grpId="0"/>
      <p:bldP spid="61" grpId="0"/>
      <p:bldP spid="6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27DE86-B0BB-4255-B79D-06108621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628" y="402530"/>
            <a:ext cx="7734743" cy="787118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/>
              <a:t>Ultraviolet spectroscopy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9893496-E22D-4B7B-9268-329EC1D59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80C53A4-7742-416B-B1B2-2EBC036FAF40}"/>
              </a:ext>
            </a:extLst>
          </p:cNvPr>
          <p:cNvSpPr txBox="1"/>
          <p:nvPr/>
        </p:nvSpPr>
        <p:spPr>
          <a:xfrm>
            <a:off x="405641" y="1189648"/>
            <a:ext cx="8332718" cy="4402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80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altLang="zh-TW" sz="2400" dirty="0"/>
              <a:t>Ultraviolet spectroscopy refers to absorption spectroscopy or reflectance spectroscopy in part of the ultraviolet spectral regions.  In this region of the </a:t>
            </a:r>
            <a:r>
              <a:rPr lang="en-US" altLang="zh-TW" sz="2400" dirty="0">
                <a:solidFill>
                  <a:srgbClr val="C00000"/>
                </a:solidFill>
              </a:rPr>
              <a:t>electromagnetic</a:t>
            </a:r>
            <a:r>
              <a:rPr lang="en-US" altLang="zh-TW" sz="2400" dirty="0"/>
              <a:t> spectrum, atoms and molecules undergo </a:t>
            </a:r>
            <a:r>
              <a:rPr lang="en-US" altLang="zh-TW" sz="2400" dirty="0">
                <a:solidFill>
                  <a:srgbClr val="C00000"/>
                </a:solidFill>
              </a:rPr>
              <a:t>electronic transitions</a:t>
            </a:r>
            <a:r>
              <a:rPr lang="en-US" altLang="zh-TW" sz="2400" dirty="0"/>
              <a:t>.  Absorption spectroscopy measures transitions from the </a:t>
            </a:r>
            <a:r>
              <a:rPr lang="en-US" altLang="zh-TW" sz="2400" dirty="0">
                <a:solidFill>
                  <a:srgbClr val="C00000"/>
                </a:solidFill>
              </a:rPr>
              <a:t>ground state </a:t>
            </a:r>
            <a:r>
              <a:rPr lang="en-US" altLang="zh-TW" sz="2400" dirty="0"/>
              <a:t>to the </a:t>
            </a:r>
            <a:r>
              <a:rPr lang="en-US" altLang="zh-TW" sz="2400" dirty="0">
                <a:solidFill>
                  <a:srgbClr val="C00000"/>
                </a:solidFill>
              </a:rPr>
              <a:t>excited state</a:t>
            </a:r>
            <a:r>
              <a:rPr lang="en-US" altLang="zh-TW" sz="2400" dirty="0"/>
              <a:t>.  </a:t>
            </a:r>
          </a:p>
          <a:p>
            <a:pPr marL="342900" indent="-342900">
              <a:lnSpc>
                <a:spcPct val="80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altLang="zh-TW" sz="2400" dirty="0"/>
              <a:t>Molecules containing </a:t>
            </a:r>
            <a:r>
              <a:rPr lang="en-US" altLang="zh-TW" sz="2400" dirty="0">
                <a:solidFill>
                  <a:srgbClr val="C00000"/>
                </a:solidFill>
              </a:rPr>
              <a:t>bonding </a:t>
            </a:r>
            <a:r>
              <a:rPr lang="en-US" altLang="zh-TW" sz="2400" dirty="0"/>
              <a:t>(</a:t>
            </a:r>
            <a:r>
              <a:rPr lang="en-US" altLang="zh-TW" sz="2400" dirty="0">
                <a:solidFill>
                  <a:srgbClr val="C00000"/>
                </a:solidFill>
              </a:rPr>
              <a:t>σ-</a:t>
            </a:r>
            <a:r>
              <a:rPr lang="en-US" altLang="zh-TW" sz="2400" dirty="0"/>
              <a:t> and </a:t>
            </a:r>
            <a:r>
              <a:rPr lang="en-US" altLang="zh-TW" sz="2400" dirty="0">
                <a:solidFill>
                  <a:srgbClr val="C00000"/>
                </a:solidFill>
              </a:rPr>
              <a:t>π-</a:t>
            </a:r>
            <a:r>
              <a:rPr lang="en-US" altLang="zh-TW" sz="2400" dirty="0"/>
              <a:t>electrons) or</a:t>
            </a:r>
            <a:r>
              <a:rPr lang="en-US" altLang="zh-TW" sz="2400" dirty="0">
                <a:solidFill>
                  <a:srgbClr val="C00000"/>
                </a:solidFill>
              </a:rPr>
              <a:t> non-bonding electrons </a:t>
            </a:r>
            <a:r>
              <a:rPr lang="en-US" altLang="zh-TW" sz="2400" dirty="0"/>
              <a:t>(</a:t>
            </a:r>
            <a:r>
              <a:rPr lang="en-US" altLang="zh-TW" sz="2400" i="1" dirty="0">
                <a:solidFill>
                  <a:srgbClr val="C00000"/>
                </a:solidFill>
              </a:rPr>
              <a:t>n</a:t>
            </a:r>
            <a:r>
              <a:rPr lang="en-US" altLang="zh-TW" sz="2400" dirty="0"/>
              <a:t>-electrons) can absorb energy in the form of ultraviolet to excite these electrons to higher anti-bonding molecular orbitals.</a:t>
            </a:r>
          </a:p>
          <a:p>
            <a:pPr marL="342900" indent="-342900">
              <a:lnSpc>
                <a:spcPct val="80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altLang="zh-TW" sz="2400" dirty="0"/>
              <a:t>The more easily excited the electrons, (</a:t>
            </a:r>
            <a:r>
              <a:rPr lang="en-US" altLang="zh-TW" sz="2400" i="1" dirty="0"/>
              <a:t>i.e</a:t>
            </a:r>
            <a:r>
              <a:rPr lang="en-US" altLang="zh-TW" sz="2400" dirty="0"/>
              <a:t>. lower energy gap between the </a:t>
            </a:r>
            <a:r>
              <a:rPr lang="en-US" altLang="zh-TW" sz="2400" dirty="0">
                <a:solidFill>
                  <a:srgbClr val="C00000"/>
                </a:solidFill>
              </a:rPr>
              <a:t>HOMO</a:t>
            </a:r>
            <a:r>
              <a:rPr lang="en-US" altLang="zh-TW" sz="2400" dirty="0"/>
              <a:t> and the </a:t>
            </a:r>
            <a:r>
              <a:rPr lang="en-US" altLang="zh-TW" sz="2400" dirty="0">
                <a:solidFill>
                  <a:srgbClr val="0070C0"/>
                </a:solidFill>
              </a:rPr>
              <a:t>LUMO</a:t>
            </a:r>
            <a:r>
              <a:rPr lang="en-US" altLang="zh-TW" sz="2400" dirty="0"/>
              <a:t>), the longer the wavelength of light it can absorb</a:t>
            </a:r>
            <a:endParaRPr lang="zh-TW" altLang="en-US" sz="24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8570B183-4FF4-4766-87B0-3A6E70104258}"/>
              </a:ext>
            </a:extLst>
          </p:cNvPr>
          <p:cNvGrpSpPr/>
          <p:nvPr/>
        </p:nvGrpSpPr>
        <p:grpSpPr>
          <a:xfrm>
            <a:off x="1309341" y="2712136"/>
            <a:ext cx="931351" cy="252000"/>
            <a:chOff x="6605189" y="3302027"/>
            <a:chExt cx="3387778" cy="445514"/>
          </a:xfrm>
        </p:grpSpPr>
        <p:sp useBgFill="1">
          <p:nvSpPr>
            <p:cNvPr id="7" name="矩形 6">
              <a:extLst>
                <a:ext uri="{FF2B5EF4-FFF2-40B4-BE49-F238E27FC236}">
                  <a16:creationId xmlns:a16="http://schemas.microsoft.com/office/drawing/2014/main" id="{FF3A4443-0EEC-4905-8A30-E17B7025B41D}"/>
                </a:ext>
              </a:extLst>
            </p:cNvPr>
            <p:cNvSpPr/>
            <p:nvPr/>
          </p:nvSpPr>
          <p:spPr bwMode="auto">
            <a:xfrm>
              <a:off x="6605189" y="3302027"/>
              <a:ext cx="3387778" cy="445514"/>
            </a:xfrm>
            <a:prstGeom prst="rect">
              <a:avLst/>
            </a:prstGeom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3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微軟正黑體"/>
                <a:cs typeface="Arial" charset="0"/>
              </a:endParaRPr>
            </a:p>
          </p:txBody>
        </p: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E4ED946C-31F9-4EC4-9177-278556A31A99}"/>
                </a:ext>
              </a:extLst>
            </p:cNvPr>
            <p:cNvCxnSpPr/>
            <p:nvPr/>
          </p:nvCxnSpPr>
          <p:spPr bwMode="auto">
            <a:xfrm>
              <a:off x="6605189" y="3747541"/>
              <a:ext cx="3387778" cy="0"/>
            </a:xfrm>
            <a:prstGeom prst="line">
              <a:avLst/>
            </a:prstGeom>
            <a:solidFill>
              <a:schemeClr val="tx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2C1C572C-2943-4FA7-9603-6D596ABC0822}"/>
              </a:ext>
            </a:extLst>
          </p:cNvPr>
          <p:cNvGrpSpPr/>
          <p:nvPr/>
        </p:nvGrpSpPr>
        <p:grpSpPr>
          <a:xfrm>
            <a:off x="4731448" y="3220939"/>
            <a:ext cx="277158" cy="252000"/>
            <a:chOff x="6605189" y="3302027"/>
            <a:chExt cx="3387778" cy="445514"/>
          </a:xfrm>
        </p:grpSpPr>
        <p:sp useBgFill="1">
          <p:nvSpPr>
            <p:cNvPr id="10" name="矩形 9">
              <a:extLst>
                <a:ext uri="{FF2B5EF4-FFF2-40B4-BE49-F238E27FC236}">
                  <a16:creationId xmlns:a16="http://schemas.microsoft.com/office/drawing/2014/main" id="{3DCDC886-7C4F-4292-90F7-6ABE6D5D5124}"/>
                </a:ext>
              </a:extLst>
            </p:cNvPr>
            <p:cNvSpPr/>
            <p:nvPr/>
          </p:nvSpPr>
          <p:spPr bwMode="auto">
            <a:xfrm>
              <a:off x="6605189" y="3302027"/>
              <a:ext cx="3387778" cy="445514"/>
            </a:xfrm>
            <a:prstGeom prst="rect">
              <a:avLst/>
            </a:prstGeom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3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微軟正黑體"/>
                <a:cs typeface="Arial" charset="0"/>
              </a:endParaRPr>
            </a:p>
          </p:txBody>
        </p: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95B89798-C867-4F5C-A29B-4A103E9B2BEE}"/>
                </a:ext>
              </a:extLst>
            </p:cNvPr>
            <p:cNvCxnSpPr/>
            <p:nvPr/>
          </p:nvCxnSpPr>
          <p:spPr bwMode="auto">
            <a:xfrm>
              <a:off x="6605189" y="3747541"/>
              <a:ext cx="3387778" cy="0"/>
            </a:xfrm>
            <a:prstGeom prst="line">
              <a:avLst/>
            </a:prstGeom>
            <a:solidFill>
              <a:schemeClr val="tx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B5BD1E6A-3C7E-4FC2-9812-3E730400E317}"/>
              </a:ext>
            </a:extLst>
          </p:cNvPr>
          <p:cNvGrpSpPr/>
          <p:nvPr/>
        </p:nvGrpSpPr>
        <p:grpSpPr>
          <a:xfrm>
            <a:off x="5551114" y="3217628"/>
            <a:ext cx="277158" cy="252000"/>
            <a:chOff x="6605189" y="3302027"/>
            <a:chExt cx="3387778" cy="445514"/>
          </a:xfrm>
        </p:grpSpPr>
        <p:sp useBgFill="1">
          <p:nvSpPr>
            <p:cNvPr id="13" name="矩形 12">
              <a:extLst>
                <a:ext uri="{FF2B5EF4-FFF2-40B4-BE49-F238E27FC236}">
                  <a16:creationId xmlns:a16="http://schemas.microsoft.com/office/drawing/2014/main" id="{CC12A7A1-CB07-4E09-96D3-980FBA279171}"/>
                </a:ext>
              </a:extLst>
            </p:cNvPr>
            <p:cNvSpPr/>
            <p:nvPr/>
          </p:nvSpPr>
          <p:spPr bwMode="auto">
            <a:xfrm>
              <a:off x="6605189" y="3302027"/>
              <a:ext cx="3387778" cy="445514"/>
            </a:xfrm>
            <a:prstGeom prst="rect">
              <a:avLst/>
            </a:prstGeom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3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微軟正黑體"/>
                <a:cs typeface="Arial" charset="0"/>
              </a:endParaRPr>
            </a:p>
          </p:txBody>
        </p: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F8272542-B0EF-4CB6-A2B4-A576201B129B}"/>
                </a:ext>
              </a:extLst>
            </p:cNvPr>
            <p:cNvCxnSpPr/>
            <p:nvPr/>
          </p:nvCxnSpPr>
          <p:spPr bwMode="auto">
            <a:xfrm>
              <a:off x="6605189" y="3747541"/>
              <a:ext cx="3387778" cy="0"/>
            </a:xfrm>
            <a:prstGeom prst="line">
              <a:avLst/>
            </a:prstGeom>
            <a:solidFill>
              <a:schemeClr val="tx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55DD668D-07F8-4480-9CE9-04C4D3AED103}"/>
              </a:ext>
            </a:extLst>
          </p:cNvPr>
          <p:cNvGrpSpPr/>
          <p:nvPr/>
        </p:nvGrpSpPr>
        <p:grpSpPr>
          <a:xfrm>
            <a:off x="3210836" y="3538593"/>
            <a:ext cx="219340" cy="252000"/>
            <a:chOff x="6605189" y="3302027"/>
            <a:chExt cx="3387778" cy="445514"/>
          </a:xfrm>
        </p:grpSpPr>
        <p:sp useBgFill="1">
          <p:nvSpPr>
            <p:cNvPr id="16" name="矩形 15">
              <a:extLst>
                <a:ext uri="{FF2B5EF4-FFF2-40B4-BE49-F238E27FC236}">
                  <a16:creationId xmlns:a16="http://schemas.microsoft.com/office/drawing/2014/main" id="{6F532316-5ACD-4E1A-97DB-167B30D280B6}"/>
                </a:ext>
              </a:extLst>
            </p:cNvPr>
            <p:cNvSpPr/>
            <p:nvPr/>
          </p:nvSpPr>
          <p:spPr bwMode="auto">
            <a:xfrm>
              <a:off x="6605189" y="3302027"/>
              <a:ext cx="3387778" cy="445514"/>
            </a:xfrm>
            <a:prstGeom prst="rect">
              <a:avLst/>
            </a:prstGeom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3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微軟正黑體"/>
                <a:cs typeface="Arial" charset="0"/>
              </a:endParaRPr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91926A05-94B8-4123-B35B-4110FD968DA7}"/>
                </a:ext>
              </a:extLst>
            </p:cNvPr>
            <p:cNvCxnSpPr/>
            <p:nvPr/>
          </p:nvCxnSpPr>
          <p:spPr bwMode="auto">
            <a:xfrm>
              <a:off x="6605189" y="3747541"/>
              <a:ext cx="3387778" cy="0"/>
            </a:xfrm>
            <a:prstGeom prst="line">
              <a:avLst/>
            </a:prstGeom>
            <a:solidFill>
              <a:schemeClr val="tx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780DE3AC-9622-42BB-B2CF-FF165965154B}"/>
              </a:ext>
            </a:extLst>
          </p:cNvPr>
          <p:cNvGrpSpPr/>
          <p:nvPr/>
        </p:nvGrpSpPr>
        <p:grpSpPr>
          <a:xfrm>
            <a:off x="6289114" y="2409751"/>
            <a:ext cx="964717" cy="252000"/>
            <a:chOff x="6605189" y="3302027"/>
            <a:chExt cx="3387778" cy="445514"/>
          </a:xfrm>
        </p:grpSpPr>
        <p:sp useBgFill="1">
          <p:nvSpPr>
            <p:cNvPr id="20" name="矩形 19">
              <a:extLst>
                <a:ext uri="{FF2B5EF4-FFF2-40B4-BE49-F238E27FC236}">
                  <a16:creationId xmlns:a16="http://schemas.microsoft.com/office/drawing/2014/main" id="{AEC0FE63-2034-4423-A15E-04F988FA9A5D}"/>
                </a:ext>
              </a:extLst>
            </p:cNvPr>
            <p:cNvSpPr/>
            <p:nvPr/>
          </p:nvSpPr>
          <p:spPr bwMode="auto">
            <a:xfrm>
              <a:off x="6605189" y="3302027"/>
              <a:ext cx="3387778" cy="445514"/>
            </a:xfrm>
            <a:prstGeom prst="rect">
              <a:avLst/>
            </a:prstGeom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3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微軟正黑體"/>
                <a:cs typeface="Arial" charset="0"/>
              </a:endParaRPr>
            </a:p>
          </p:txBody>
        </p: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4666B0D9-042B-4414-8626-3E8BBFB65232}"/>
                </a:ext>
              </a:extLst>
            </p:cNvPr>
            <p:cNvCxnSpPr/>
            <p:nvPr/>
          </p:nvCxnSpPr>
          <p:spPr bwMode="auto">
            <a:xfrm>
              <a:off x="6605189" y="3747541"/>
              <a:ext cx="3387778" cy="0"/>
            </a:xfrm>
            <a:prstGeom prst="line">
              <a:avLst/>
            </a:prstGeom>
            <a:solidFill>
              <a:schemeClr val="tx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0EAD82B-D21A-4288-8BE7-D47A390D8F51}"/>
              </a:ext>
            </a:extLst>
          </p:cNvPr>
          <p:cNvSpPr txBox="1"/>
          <p:nvPr/>
        </p:nvSpPr>
        <p:spPr>
          <a:xfrm>
            <a:off x="794609" y="5565533"/>
            <a:ext cx="7602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rgbClr val="C00000"/>
                </a:solidFill>
                <a:latin typeface="Comic Sans MS" panose="030F0702030302020204" pitchFamily="66" charset="0"/>
              </a:rPr>
              <a:t>What properties are examined in UV-Vis?</a:t>
            </a:r>
            <a:endParaRPr lang="zh-TW" altLang="en-US" sz="2800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B5592B0-AED6-463B-B340-12B7D5A5C88D}"/>
              </a:ext>
            </a:extLst>
          </p:cNvPr>
          <p:cNvSpPr txBox="1"/>
          <p:nvPr/>
        </p:nvSpPr>
        <p:spPr>
          <a:xfrm>
            <a:off x="3020298" y="4216607"/>
            <a:ext cx="3268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u="sng" dirty="0">
                <a:solidFill>
                  <a:srgbClr val="C00000"/>
                </a:solidFill>
                <a:latin typeface="Comic Sans MS" panose="030F0702030302020204" pitchFamily="66" charset="0"/>
              </a:rPr>
              <a:t>H</a:t>
            </a:r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ighest </a:t>
            </a:r>
            <a:r>
              <a:rPr lang="en-US" altLang="zh-TW" sz="2000" u="sng" dirty="0">
                <a:solidFill>
                  <a:srgbClr val="C00000"/>
                </a:solidFill>
                <a:latin typeface="Comic Sans MS" panose="030F0702030302020204" pitchFamily="66" charset="0"/>
              </a:rPr>
              <a:t>O</a:t>
            </a:r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ccupied </a:t>
            </a:r>
            <a:r>
              <a:rPr lang="en-US" altLang="zh-TW" sz="2000" u="sng" dirty="0">
                <a:solidFill>
                  <a:srgbClr val="C00000"/>
                </a:solidFill>
                <a:latin typeface="Comic Sans MS" panose="030F0702030302020204" pitchFamily="66" charset="0"/>
              </a:rPr>
              <a:t>MO</a:t>
            </a:r>
            <a:endParaRPr lang="zh-TW" altLang="en-US" sz="2000" u="sng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B06FA0B-D545-4CB9-A33F-20A77EE26BE9}"/>
              </a:ext>
            </a:extLst>
          </p:cNvPr>
          <p:cNvSpPr txBox="1"/>
          <p:nvPr/>
        </p:nvSpPr>
        <p:spPr>
          <a:xfrm>
            <a:off x="5008606" y="5152680"/>
            <a:ext cx="3268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u="sng" dirty="0">
                <a:solidFill>
                  <a:srgbClr val="0070C0"/>
                </a:solidFill>
                <a:latin typeface="Comic Sans MS" panose="030F0702030302020204" pitchFamily="66" charset="0"/>
              </a:rPr>
              <a:t>L</a:t>
            </a:r>
            <a:r>
              <a:rPr lang="en-US" altLang="zh-TW" sz="2000" dirty="0">
                <a:solidFill>
                  <a:srgbClr val="0070C0"/>
                </a:solidFill>
                <a:latin typeface="Comic Sans MS" panose="030F0702030302020204" pitchFamily="66" charset="0"/>
              </a:rPr>
              <a:t>owest </a:t>
            </a:r>
            <a:r>
              <a:rPr lang="en-US" altLang="zh-TW" sz="2000" u="sng" dirty="0">
                <a:solidFill>
                  <a:srgbClr val="0070C0"/>
                </a:solidFill>
                <a:latin typeface="Comic Sans MS" panose="030F0702030302020204" pitchFamily="66" charset="0"/>
              </a:rPr>
              <a:t>U</a:t>
            </a:r>
            <a:r>
              <a:rPr lang="en-US" altLang="zh-TW" sz="2000" dirty="0">
                <a:solidFill>
                  <a:srgbClr val="0070C0"/>
                </a:solidFill>
                <a:latin typeface="Comic Sans MS" panose="030F0702030302020204" pitchFamily="66" charset="0"/>
              </a:rPr>
              <a:t>noccupied </a:t>
            </a:r>
            <a:r>
              <a:rPr lang="en-US" altLang="zh-TW" sz="2000" u="sng" dirty="0">
                <a:solidFill>
                  <a:srgbClr val="0070C0"/>
                </a:solidFill>
                <a:latin typeface="Comic Sans MS" panose="030F0702030302020204" pitchFamily="66" charset="0"/>
              </a:rPr>
              <a:t>MO</a:t>
            </a:r>
            <a:endParaRPr lang="zh-TW" altLang="en-US" sz="2000" u="sng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838DAF4-2A9E-4712-9B7B-5BB543B1A2F7}"/>
              </a:ext>
            </a:extLst>
          </p:cNvPr>
          <p:cNvSpPr txBox="1"/>
          <p:nvPr/>
        </p:nvSpPr>
        <p:spPr>
          <a:xfrm>
            <a:off x="927583" y="6040959"/>
            <a:ext cx="7288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7030A0"/>
                </a:solidFill>
                <a:latin typeface="Comic Sans MS" panose="030F0702030302020204" pitchFamily="66" charset="0"/>
              </a:rPr>
              <a:t>Energy gap between HOMO and LUMO</a:t>
            </a:r>
            <a:endParaRPr lang="zh-TW" altLang="en-US" sz="2400" dirty="0">
              <a:solidFill>
                <a:srgbClr val="7030A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60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22" grpId="0"/>
      <p:bldP spid="23" grpId="0"/>
      <p:bldP spid="24" grpId="0"/>
      <p:bldP spid="2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27DE86-B0BB-4255-B79D-06108621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628" y="635905"/>
            <a:ext cx="7734743" cy="116516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b="1" dirty="0"/>
              <a:t>Various HOMO-LUMO transitions</a:t>
            </a:r>
            <a:br>
              <a:rPr lang="en-US" altLang="zh-TW" b="1" dirty="0"/>
            </a:br>
            <a:r>
              <a:rPr lang="en-US" altLang="zh-TW" b="1" dirty="0"/>
              <a:t>leading to ultraviolet absorption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9893496-E22D-4B7B-9268-329EC1D59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4F5344FB-2ED2-4759-A8D6-C2C724E452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5" r="55722"/>
          <a:stretch/>
        </p:blipFill>
        <p:spPr>
          <a:xfrm>
            <a:off x="1330456" y="1938517"/>
            <a:ext cx="5475357" cy="3511471"/>
          </a:xfrm>
          <a:prstGeom prst="rect">
            <a:avLst/>
          </a:prstGeom>
        </p:spPr>
      </p:pic>
      <p:pic>
        <p:nvPicPr>
          <p:cNvPr id="23" name="Picture 1" descr="10p343_f20.jpg">
            <a:extLst>
              <a:ext uri="{FF2B5EF4-FFF2-40B4-BE49-F238E27FC236}">
                <a16:creationId xmlns:a16="http://schemas.microsoft.com/office/drawing/2014/main" id="{0679D93B-D222-4F99-AC97-8BF9B09375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215" b="23493"/>
          <a:stretch/>
        </p:blipFill>
        <p:spPr bwMode="auto">
          <a:xfrm>
            <a:off x="966283" y="1897256"/>
            <a:ext cx="628764" cy="3767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957A962C-72F4-4F90-81C5-0048759F6551}"/>
              </a:ext>
            </a:extLst>
          </p:cNvPr>
          <p:cNvSpPr txBox="1"/>
          <p:nvPr/>
        </p:nvSpPr>
        <p:spPr>
          <a:xfrm>
            <a:off x="6383576" y="3990815"/>
            <a:ext cx="170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TW" sz="2400" i="1" dirty="0"/>
              <a:t>π</a:t>
            </a:r>
            <a:r>
              <a:rPr lang="en-US" altLang="zh-TW" sz="2400" dirty="0"/>
              <a:t> (bonding) </a:t>
            </a:r>
            <a:endParaRPr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A457A2C-6043-4051-ACDB-31E10DEC2376}"/>
              </a:ext>
            </a:extLst>
          </p:cNvPr>
          <p:cNvSpPr txBox="1"/>
          <p:nvPr/>
        </p:nvSpPr>
        <p:spPr>
          <a:xfrm>
            <a:off x="6383576" y="4749424"/>
            <a:ext cx="1696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TW" sz="2400" i="1" dirty="0"/>
              <a:t>σ</a:t>
            </a:r>
            <a:r>
              <a:rPr lang="en-US" altLang="zh-TW" sz="2400" dirty="0"/>
              <a:t> (bonding) </a:t>
            </a:r>
            <a:endParaRPr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84C2383-C195-4F44-AFF8-942ED38C9A18}"/>
              </a:ext>
            </a:extLst>
          </p:cNvPr>
          <p:cNvSpPr txBox="1"/>
          <p:nvPr/>
        </p:nvSpPr>
        <p:spPr>
          <a:xfrm>
            <a:off x="6383576" y="2052794"/>
            <a:ext cx="2360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TW" sz="2400" i="1" dirty="0"/>
              <a:t>σ</a:t>
            </a:r>
            <a:r>
              <a:rPr lang="en-US" altLang="zh-TW" sz="2400" dirty="0"/>
              <a:t>* (Antibonding) </a:t>
            </a:r>
            <a:endParaRPr lang="zh-TW" altLang="en-US" sz="2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E6274B7-8923-4C96-8B09-B9F64756EF96}"/>
              </a:ext>
            </a:extLst>
          </p:cNvPr>
          <p:cNvSpPr txBox="1"/>
          <p:nvPr/>
        </p:nvSpPr>
        <p:spPr>
          <a:xfrm>
            <a:off x="6383576" y="2753737"/>
            <a:ext cx="2366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TW" sz="2400" i="1" dirty="0"/>
              <a:t>π</a:t>
            </a:r>
            <a:r>
              <a:rPr lang="en-US" altLang="zh-TW" sz="2400" dirty="0"/>
              <a:t>* (Antibonding) </a:t>
            </a:r>
            <a:endParaRPr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A5F5B41D-45A5-409D-AA5E-B30C3485DB75}"/>
              </a:ext>
            </a:extLst>
          </p:cNvPr>
          <p:cNvSpPr txBox="1"/>
          <p:nvPr/>
        </p:nvSpPr>
        <p:spPr>
          <a:xfrm>
            <a:off x="6383576" y="3537060"/>
            <a:ext cx="2177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i="1" dirty="0"/>
              <a:t>n </a:t>
            </a:r>
            <a:r>
              <a:rPr lang="en-US" altLang="zh-TW" sz="2400" dirty="0"/>
              <a:t>(nonbonding) </a:t>
            </a:r>
            <a:endParaRPr lang="zh-TW" altLang="en-US" sz="2400" dirty="0"/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4019AD62-6B73-496F-B495-170C0DDFABA6}"/>
              </a:ext>
            </a:extLst>
          </p:cNvPr>
          <p:cNvCxnSpPr/>
          <p:nvPr/>
        </p:nvCxnSpPr>
        <p:spPr>
          <a:xfrm>
            <a:off x="2011384" y="4945740"/>
            <a:ext cx="0" cy="10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62DF5ACF-87E6-405A-8C25-185287EF32B3}"/>
              </a:ext>
            </a:extLst>
          </p:cNvPr>
          <p:cNvCxnSpPr/>
          <p:nvPr/>
        </p:nvCxnSpPr>
        <p:spPr>
          <a:xfrm flipV="1">
            <a:off x="2503590" y="2378078"/>
            <a:ext cx="0" cy="2537254"/>
          </a:xfrm>
          <a:prstGeom prst="straightConnector1">
            <a:avLst/>
          </a:prstGeom>
          <a:ln w="28575">
            <a:solidFill>
              <a:srgbClr val="00206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15011470-7AAA-46BE-88BC-D4694414F221}"/>
              </a:ext>
            </a:extLst>
          </p:cNvPr>
          <p:cNvCxnSpPr>
            <a:cxnSpLocks/>
          </p:cNvCxnSpPr>
          <p:nvPr/>
        </p:nvCxnSpPr>
        <p:spPr>
          <a:xfrm flipV="1">
            <a:off x="4652298" y="3003753"/>
            <a:ext cx="0" cy="1240598"/>
          </a:xfrm>
          <a:prstGeom prst="straightConnector1">
            <a:avLst/>
          </a:prstGeom>
          <a:ln w="28575">
            <a:solidFill>
              <a:srgbClr val="00206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28774858-D0DD-4B21-8F71-AE0C1868E51A}"/>
              </a:ext>
            </a:extLst>
          </p:cNvPr>
          <p:cNvCxnSpPr>
            <a:cxnSpLocks/>
          </p:cNvCxnSpPr>
          <p:nvPr/>
        </p:nvCxnSpPr>
        <p:spPr>
          <a:xfrm flipV="1">
            <a:off x="3577944" y="2369841"/>
            <a:ext cx="0" cy="1411017"/>
          </a:xfrm>
          <a:prstGeom prst="straightConnector1">
            <a:avLst/>
          </a:prstGeom>
          <a:ln w="28575">
            <a:solidFill>
              <a:srgbClr val="00206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13AFC0B8-88F2-4A8A-82C9-5B470ABC60DC}"/>
              </a:ext>
            </a:extLst>
          </p:cNvPr>
          <p:cNvCxnSpPr>
            <a:cxnSpLocks/>
          </p:cNvCxnSpPr>
          <p:nvPr/>
        </p:nvCxnSpPr>
        <p:spPr>
          <a:xfrm flipV="1">
            <a:off x="5726653" y="3003753"/>
            <a:ext cx="0" cy="826533"/>
          </a:xfrm>
          <a:prstGeom prst="straightConnector1">
            <a:avLst/>
          </a:prstGeom>
          <a:ln w="28575">
            <a:solidFill>
              <a:srgbClr val="00206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7856C5CB-2E13-4D0D-95A7-12DAC197CA8F}"/>
              </a:ext>
            </a:extLst>
          </p:cNvPr>
          <p:cNvSpPr/>
          <p:nvPr/>
        </p:nvSpPr>
        <p:spPr>
          <a:xfrm>
            <a:off x="2098292" y="5120007"/>
            <a:ext cx="42787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TW" sz="2800" i="1" dirty="0">
                <a:solidFill>
                  <a:srgbClr val="222222"/>
                </a:solidFill>
              </a:rPr>
              <a:t>σ</a:t>
            </a:r>
            <a:r>
              <a:rPr lang="el-GR" altLang="zh-TW" sz="2800" dirty="0">
                <a:solidFill>
                  <a:srgbClr val="222222"/>
                </a:solidFill>
              </a:rPr>
              <a:t>–</a:t>
            </a:r>
            <a:r>
              <a:rPr lang="el-GR" altLang="zh-TW" sz="2800" i="1" dirty="0">
                <a:solidFill>
                  <a:srgbClr val="222222"/>
                </a:solidFill>
              </a:rPr>
              <a:t>σ</a:t>
            </a:r>
            <a:r>
              <a:rPr lang="el-GR" altLang="zh-TW" sz="2800" dirty="0">
                <a:solidFill>
                  <a:srgbClr val="222222"/>
                </a:solidFill>
              </a:rPr>
              <a:t>* &gt; </a:t>
            </a:r>
            <a:r>
              <a:rPr lang="el-GR" altLang="zh-TW" sz="2800" i="1" dirty="0">
                <a:solidFill>
                  <a:srgbClr val="222222"/>
                </a:solidFill>
              </a:rPr>
              <a:t>n</a:t>
            </a:r>
            <a:r>
              <a:rPr lang="el-GR" altLang="zh-TW" sz="2800" dirty="0">
                <a:solidFill>
                  <a:srgbClr val="222222"/>
                </a:solidFill>
              </a:rPr>
              <a:t>–</a:t>
            </a:r>
            <a:r>
              <a:rPr lang="el-GR" altLang="zh-TW" sz="2800" i="1" dirty="0">
                <a:solidFill>
                  <a:srgbClr val="222222"/>
                </a:solidFill>
              </a:rPr>
              <a:t>σ</a:t>
            </a:r>
            <a:r>
              <a:rPr lang="el-GR" altLang="zh-TW" sz="2800" dirty="0">
                <a:solidFill>
                  <a:srgbClr val="222222"/>
                </a:solidFill>
              </a:rPr>
              <a:t>* &gt; </a:t>
            </a:r>
            <a:r>
              <a:rPr lang="el-GR" altLang="zh-TW" sz="2800" i="1" dirty="0">
                <a:solidFill>
                  <a:srgbClr val="222222"/>
                </a:solidFill>
              </a:rPr>
              <a:t>π</a:t>
            </a:r>
            <a:r>
              <a:rPr lang="el-GR" altLang="zh-TW" sz="2800" dirty="0">
                <a:solidFill>
                  <a:srgbClr val="222222"/>
                </a:solidFill>
              </a:rPr>
              <a:t>–</a:t>
            </a:r>
            <a:r>
              <a:rPr lang="el-GR" altLang="zh-TW" sz="2800" i="1" dirty="0">
                <a:solidFill>
                  <a:srgbClr val="222222"/>
                </a:solidFill>
              </a:rPr>
              <a:t>π</a:t>
            </a:r>
            <a:r>
              <a:rPr lang="el-GR" altLang="zh-TW" sz="2800" dirty="0">
                <a:solidFill>
                  <a:srgbClr val="222222"/>
                </a:solidFill>
              </a:rPr>
              <a:t>* &gt; </a:t>
            </a:r>
            <a:r>
              <a:rPr lang="el-GR" altLang="zh-TW" sz="2800" i="1" dirty="0">
                <a:solidFill>
                  <a:srgbClr val="222222"/>
                </a:solidFill>
              </a:rPr>
              <a:t>n</a:t>
            </a:r>
            <a:r>
              <a:rPr lang="el-GR" altLang="zh-TW" sz="2800" dirty="0">
                <a:solidFill>
                  <a:srgbClr val="222222"/>
                </a:solidFill>
              </a:rPr>
              <a:t>–</a:t>
            </a:r>
            <a:r>
              <a:rPr lang="el-GR" altLang="zh-TW" sz="2800" i="1" dirty="0">
                <a:solidFill>
                  <a:srgbClr val="222222"/>
                </a:solidFill>
              </a:rPr>
              <a:t>π</a:t>
            </a:r>
            <a:r>
              <a:rPr lang="el-GR" altLang="zh-TW" sz="2800" dirty="0">
                <a:solidFill>
                  <a:srgbClr val="222222"/>
                </a:solidFill>
              </a:rPr>
              <a:t>*</a:t>
            </a:r>
            <a:endParaRPr lang="zh-TW" altLang="en-US" sz="28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7616BAE-7E27-4EFB-85BE-7997976717BE}"/>
              </a:ext>
            </a:extLst>
          </p:cNvPr>
          <p:cNvSpPr/>
          <p:nvPr/>
        </p:nvSpPr>
        <p:spPr>
          <a:xfrm>
            <a:off x="2976378" y="5246903"/>
            <a:ext cx="251354" cy="303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6A2A449-4810-4998-8260-F9219E21D0A7}"/>
              </a:ext>
            </a:extLst>
          </p:cNvPr>
          <p:cNvSpPr/>
          <p:nvPr/>
        </p:nvSpPr>
        <p:spPr>
          <a:xfrm>
            <a:off x="4055434" y="5196456"/>
            <a:ext cx="251354" cy="303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EE927C1-2F2F-4C36-A278-393AEAF6CEA0}"/>
              </a:ext>
            </a:extLst>
          </p:cNvPr>
          <p:cNvSpPr/>
          <p:nvPr/>
        </p:nvSpPr>
        <p:spPr>
          <a:xfrm>
            <a:off x="5103544" y="5229627"/>
            <a:ext cx="251354" cy="303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動作按鈕: 往後或下一項 3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3BCC9FD9-2DDC-46A6-952C-6CF6F937107F}"/>
              </a:ext>
            </a:extLst>
          </p:cNvPr>
          <p:cNvSpPr/>
          <p:nvPr/>
        </p:nvSpPr>
        <p:spPr>
          <a:xfrm>
            <a:off x="8681151" y="5946935"/>
            <a:ext cx="342472" cy="207168"/>
          </a:xfrm>
          <a:prstGeom prst="actionButtonForwardNex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C266A0E2-324D-4366-819C-D54C81563DA7}"/>
              </a:ext>
            </a:extLst>
          </p:cNvPr>
          <p:cNvSpPr txBox="1"/>
          <p:nvPr/>
        </p:nvSpPr>
        <p:spPr>
          <a:xfrm>
            <a:off x="32138" y="-15101"/>
            <a:ext cx="788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baseline="30000" dirty="0">
                <a:solidFill>
                  <a:srgbClr val="C00000"/>
                </a:solidFill>
                <a:latin typeface="Comic Sans MS" panose="030F0702030302020204" pitchFamily="66" charset="0"/>
              </a:rPr>
              <a:t>N</a:t>
            </a:r>
            <a:r>
              <a:rPr lang="en-US" altLang="zh-TW" sz="2800" b="1" dirty="0">
                <a:solidFill>
                  <a:srgbClr val="C00000"/>
                </a:solidFill>
                <a:latin typeface="Comic Sans MS" panose="030F0702030302020204" pitchFamily="66" charset="0"/>
              </a:rPr>
              <a:t>P5</a:t>
            </a:r>
            <a:endParaRPr lang="zh-TW" altLang="en-US" sz="2800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A0DF8062-71CF-4C64-A6B1-628067C0262F}"/>
              </a:ext>
            </a:extLst>
          </p:cNvPr>
          <p:cNvSpPr txBox="1"/>
          <p:nvPr/>
        </p:nvSpPr>
        <p:spPr>
          <a:xfrm>
            <a:off x="6838668" y="3275450"/>
            <a:ext cx="1196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baseline="30000" dirty="0">
                <a:solidFill>
                  <a:srgbClr val="C00000"/>
                </a:solidFill>
                <a:latin typeface="Comic Sans MS" panose="030F0702030302020204" pitchFamily="66" charset="0"/>
              </a:rPr>
              <a:t>N-, O-</a:t>
            </a:r>
            <a:endParaRPr lang="zh-TW" altLang="en-US" sz="3200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77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3" grpId="0" animBg="1"/>
      <p:bldP spid="29" grpId="0" animBg="1"/>
      <p:bldP spid="31" grpId="0" animBg="1"/>
      <p:bldP spid="3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69">
            <a:extLst>
              <a:ext uri="{FF2B5EF4-FFF2-40B4-BE49-F238E27FC236}">
                <a16:creationId xmlns:a16="http://schemas.microsoft.com/office/drawing/2014/main" id="{1C134205-5E58-49F8-AB14-C3461A32CAF5}"/>
              </a:ext>
            </a:extLst>
          </p:cNvPr>
          <p:cNvSpPr/>
          <p:nvPr/>
        </p:nvSpPr>
        <p:spPr>
          <a:xfrm>
            <a:off x="1082255" y="3473630"/>
            <a:ext cx="7705072" cy="1709365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4000">
                <a:srgbClr val="F9E4EB"/>
              </a:gs>
              <a:gs pos="83000">
                <a:srgbClr val="FAE2EB"/>
              </a:gs>
              <a:gs pos="100000">
                <a:srgbClr val="F9DDE9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C34FBE6-0535-477F-BD4A-01C955CC9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83518"/>
            <a:ext cx="8572500" cy="1120809"/>
          </a:xfrm>
        </p:spPr>
        <p:txBody>
          <a:bodyPr/>
          <a:lstStyle/>
          <a:p>
            <a:r>
              <a:rPr lang="en-US" altLang="zh-TW" b="1" dirty="0"/>
              <a:t>Ultraviolet spectroscopy of acetone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1542E8-D92E-42FC-98C5-98E42315A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B0F8CFC0-F9A1-4B87-B972-2A6ED12A16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6564" y="2634287"/>
            <a:ext cx="1811338" cy="646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微軟正黑體" pitchFamily="34" charset="-120"/>
                <a:cs typeface="+mn-cs"/>
              </a:rPr>
              <a:t>H</a:t>
            </a:r>
            <a:r>
              <a:rPr kumimoji="1" lang="en-US" altLang="zh-TW" sz="36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微軟正黑體" pitchFamily="34" charset="-120"/>
                <a:cs typeface="+mn-cs"/>
              </a:rPr>
              <a:t>3</a:t>
            </a: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微軟正黑體" pitchFamily="34" charset="-120"/>
                <a:cs typeface="+mn-cs"/>
              </a:rPr>
              <a:t>CCCH</a:t>
            </a:r>
            <a:r>
              <a:rPr kumimoji="1" lang="en-US" altLang="zh-TW" sz="36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微軟正黑體" pitchFamily="34" charset="-120"/>
                <a:cs typeface="+mn-cs"/>
              </a:rPr>
              <a:t>3</a:t>
            </a: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FE0E4847-9C00-4EF1-85A2-75C361B52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8620" y="2032878"/>
            <a:ext cx="490538" cy="646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微軟正黑體" pitchFamily="34" charset="-120"/>
                <a:cs typeface="+mn-cs"/>
              </a:rPr>
              <a:t>O</a:t>
            </a:r>
          </a:p>
        </p:txBody>
      </p:sp>
      <p:sp>
        <p:nvSpPr>
          <p:cNvPr id="15" name="Text Box 6">
            <a:extLst>
              <a:ext uri="{FF2B5EF4-FFF2-40B4-BE49-F238E27FC236}">
                <a16:creationId xmlns:a16="http://schemas.microsoft.com/office/drawing/2014/main" id="{A303E98D-C3DF-4F2D-83C9-ED3FFB38A894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1983708" y="2332915"/>
            <a:ext cx="414337" cy="646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微軟正黑體" pitchFamily="34" charset="-120"/>
                <a:cs typeface="+mn-cs"/>
              </a:rPr>
              <a:t>=</a:t>
            </a:r>
          </a:p>
        </p:txBody>
      </p:sp>
      <p:sp>
        <p:nvSpPr>
          <p:cNvPr id="16" name="Text Box 28">
            <a:extLst>
              <a:ext uri="{FF2B5EF4-FFF2-40B4-BE49-F238E27FC236}">
                <a16:creationId xmlns:a16="http://schemas.microsoft.com/office/drawing/2014/main" id="{C51994C7-1B47-4F40-93A3-BDEC4925AB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3781" y="2284782"/>
            <a:ext cx="1021433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l-GR" altLang="zh-TW" sz="3200" b="0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微軟正黑體" pitchFamily="34" charset="-120"/>
                <a:cs typeface="+mn-cs"/>
              </a:rPr>
              <a:t>σ</a:t>
            </a:r>
            <a:r>
              <a:rPr kumimoji="1" lang="en-US" altLang="zh-TW" sz="3200" b="0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微軟正黑體" pitchFamily="34" charset="-120"/>
                <a:cs typeface="+mn-cs"/>
              </a:rPr>
              <a:t> + </a:t>
            </a:r>
            <a:r>
              <a:rPr kumimoji="1" lang="el-GR" altLang="zh-TW" sz="3200" b="0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微軟正黑體" pitchFamily="34" charset="-120"/>
                <a:cs typeface="+mn-cs"/>
              </a:rPr>
              <a:t>π</a:t>
            </a:r>
            <a:endParaRPr kumimoji="1" lang="en-US" altLang="zh-TW" sz="3200" b="0" i="1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微軟正黑體" pitchFamily="34" charset="-120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F1A2D52-E0E3-45B6-8C7B-758D2B6ADAA1}"/>
              </a:ext>
            </a:extLst>
          </p:cNvPr>
          <p:cNvSpPr txBox="1"/>
          <p:nvPr/>
        </p:nvSpPr>
        <p:spPr>
          <a:xfrm rot="2870771">
            <a:off x="1828802" y="1906404"/>
            <a:ext cx="298480" cy="496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微軟正黑體" pitchFamily="34" charset="-120"/>
                <a:cs typeface="+mn-cs"/>
              </a:rPr>
              <a:t>:</a:t>
            </a:r>
            <a:endParaRPr kumimoji="1" lang="zh-TW" altLang="en-US" sz="3200" b="1" i="0" u="none" strike="noStrike" kern="1200" cap="none" spc="0" normalizeH="0" baseline="0" noProof="0" dirty="0" err="1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微軟正黑體" pitchFamily="34" charset="-120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5652719-5A64-46E7-A690-F9681E37E862}"/>
              </a:ext>
            </a:extLst>
          </p:cNvPr>
          <p:cNvSpPr txBox="1"/>
          <p:nvPr/>
        </p:nvSpPr>
        <p:spPr>
          <a:xfrm rot="18729229" flipH="1">
            <a:off x="2173716" y="1906404"/>
            <a:ext cx="298480" cy="496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微軟正黑體" pitchFamily="34" charset="-120"/>
                <a:cs typeface="+mn-cs"/>
              </a:rPr>
              <a:t>:</a:t>
            </a:r>
            <a:endParaRPr kumimoji="1" lang="zh-TW" altLang="en-US" sz="3200" b="1" i="0" u="none" strike="noStrike" kern="1200" cap="none" spc="0" normalizeH="0" baseline="0" noProof="0" dirty="0" err="1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微軟正黑體" pitchFamily="34" charset="-120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574889A-0578-47B6-A2C4-64A87B44BBC3}"/>
              </a:ext>
            </a:extLst>
          </p:cNvPr>
          <p:cNvSpPr txBox="1"/>
          <p:nvPr/>
        </p:nvSpPr>
        <p:spPr>
          <a:xfrm>
            <a:off x="2344001" y="1685970"/>
            <a:ext cx="489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altLang="zh-TW" sz="3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zh-TW" altLang="en-US" sz="3200" i="1" baseline="300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630E4E6-9DC0-40D7-9DC4-F4650D888E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5" r="55722"/>
          <a:stretch/>
        </p:blipFill>
        <p:spPr>
          <a:xfrm>
            <a:off x="3121891" y="992792"/>
            <a:ext cx="2956086" cy="1994046"/>
          </a:xfrm>
          <a:prstGeom prst="rect">
            <a:avLst/>
          </a:prstGeom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FE2B2E71-33DD-47D4-BA91-6DD9A965EB50}"/>
              </a:ext>
            </a:extLst>
          </p:cNvPr>
          <p:cNvGrpSpPr/>
          <p:nvPr/>
        </p:nvGrpSpPr>
        <p:grpSpPr>
          <a:xfrm>
            <a:off x="5902633" y="984280"/>
            <a:ext cx="2336217" cy="1840945"/>
            <a:chOff x="5336011" y="1519321"/>
            <a:chExt cx="2336217" cy="3158295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DF07BAE9-5B99-4F82-9F66-E4239F0FE4CF}"/>
                </a:ext>
              </a:extLst>
            </p:cNvPr>
            <p:cNvSpPr txBox="1"/>
            <p:nvPr/>
          </p:nvSpPr>
          <p:spPr>
            <a:xfrm>
              <a:off x="5336011" y="3457342"/>
              <a:ext cx="17027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TW" sz="2400" i="1" dirty="0"/>
                <a:t>π</a:t>
              </a:r>
              <a:r>
                <a:rPr lang="en-US" altLang="zh-TW" sz="2400" dirty="0"/>
                <a:t> (bonding) </a:t>
              </a:r>
              <a:endParaRPr lang="zh-TW" altLang="en-US" sz="2400" dirty="0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5E45E8E1-6E44-4598-A73A-96D755D951AB}"/>
                </a:ext>
              </a:extLst>
            </p:cNvPr>
            <p:cNvSpPr txBox="1"/>
            <p:nvPr/>
          </p:nvSpPr>
          <p:spPr>
            <a:xfrm>
              <a:off x="5336011" y="4215951"/>
              <a:ext cx="16962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TW" sz="2400" i="1" dirty="0"/>
                <a:t>σ</a:t>
              </a:r>
              <a:r>
                <a:rPr lang="en-US" altLang="zh-TW" sz="2400" dirty="0"/>
                <a:t> (bonding) </a:t>
              </a:r>
              <a:endParaRPr lang="zh-TW" altLang="en-US" sz="2400" dirty="0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6CC4B85A-17C8-464B-B638-670E360DB0F6}"/>
                </a:ext>
              </a:extLst>
            </p:cNvPr>
            <p:cNvSpPr txBox="1"/>
            <p:nvPr/>
          </p:nvSpPr>
          <p:spPr>
            <a:xfrm>
              <a:off x="5336011" y="1519321"/>
              <a:ext cx="2329805" cy="792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TW" sz="2400" i="1" dirty="0"/>
                <a:t>σ</a:t>
              </a:r>
              <a:r>
                <a:rPr lang="en-US" altLang="zh-TW" sz="2400" dirty="0"/>
                <a:t>* (antibonding) </a:t>
              </a:r>
              <a:endParaRPr lang="zh-TW" altLang="en-US" sz="2400" dirty="0"/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A620EF4E-449E-40B1-8BA1-2CC6AEB9BCA8}"/>
                </a:ext>
              </a:extLst>
            </p:cNvPr>
            <p:cNvSpPr txBox="1"/>
            <p:nvPr/>
          </p:nvSpPr>
          <p:spPr>
            <a:xfrm>
              <a:off x="5336011" y="2220264"/>
              <a:ext cx="2336217" cy="792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TW" sz="2400" i="1" dirty="0"/>
                <a:t>π</a:t>
              </a:r>
              <a:r>
                <a:rPr lang="en-US" altLang="zh-TW" sz="2400" dirty="0"/>
                <a:t>* (antibonding) </a:t>
              </a:r>
              <a:endParaRPr lang="zh-TW" altLang="en-US" sz="2400" dirty="0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C92C0B03-4B3C-40CF-84AE-DDFD605A5F18}"/>
                </a:ext>
              </a:extLst>
            </p:cNvPr>
            <p:cNvSpPr txBox="1"/>
            <p:nvPr/>
          </p:nvSpPr>
          <p:spPr>
            <a:xfrm>
              <a:off x="5336011" y="2914454"/>
              <a:ext cx="21771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i="1" dirty="0"/>
                <a:t>n </a:t>
              </a:r>
              <a:r>
                <a:rPr lang="en-US" altLang="zh-TW" sz="2400" dirty="0"/>
                <a:t>(nonbonding) </a:t>
              </a:r>
              <a:endParaRPr lang="zh-TW" altLang="en-US" sz="2400" dirty="0"/>
            </a:p>
          </p:txBody>
        </p:sp>
      </p:grp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E8009166-E0B4-49E8-8371-01B76B9EA37C}"/>
              </a:ext>
            </a:extLst>
          </p:cNvPr>
          <p:cNvCxnSpPr>
            <a:cxnSpLocks/>
          </p:cNvCxnSpPr>
          <p:nvPr/>
        </p:nvCxnSpPr>
        <p:spPr>
          <a:xfrm flipV="1">
            <a:off x="4083436" y="1604070"/>
            <a:ext cx="0" cy="71980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7C9B9F14-810B-4CD2-A84C-5CD7ABBC6116}"/>
              </a:ext>
            </a:extLst>
          </p:cNvPr>
          <p:cNvCxnSpPr>
            <a:cxnSpLocks/>
          </p:cNvCxnSpPr>
          <p:nvPr/>
        </p:nvCxnSpPr>
        <p:spPr>
          <a:xfrm flipV="1">
            <a:off x="5056231" y="1612598"/>
            <a:ext cx="0" cy="454338"/>
          </a:xfrm>
          <a:prstGeom prst="straightConnector1">
            <a:avLst/>
          </a:prstGeom>
          <a:ln w="28575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BD912B28-5730-43B2-A7F0-FFFAD1C27BB8}"/>
              </a:ext>
            </a:extLst>
          </p:cNvPr>
          <p:cNvSpPr/>
          <p:nvPr/>
        </p:nvSpPr>
        <p:spPr>
          <a:xfrm>
            <a:off x="3628997" y="2712852"/>
            <a:ext cx="9412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altLang="zh-TW" sz="2800" i="1" dirty="0">
                <a:solidFill>
                  <a:srgbClr val="222222"/>
                </a:solidFill>
              </a:rPr>
              <a:t>π</a:t>
            </a:r>
            <a:r>
              <a:rPr lang="el-GR" altLang="zh-TW" sz="2800" dirty="0">
                <a:solidFill>
                  <a:srgbClr val="222222"/>
                </a:solidFill>
              </a:rPr>
              <a:t>–</a:t>
            </a:r>
            <a:r>
              <a:rPr lang="el-GR" altLang="zh-TW" sz="2800" i="1" dirty="0">
                <a:solidFill>
                  <a:srgbClr val="222222"/>
                </a:solidFill>
              </a:rPr>
              <a:t>π</a:t>
            </a:r>
            <a:r>
              <a:rPr lang="el-GR" altLang="zh-TW" sz="2800" dirty="0">
                <a:solidFill>
                  <a:srgbClr val="222222"/>
                </a:solidFill>
              </a:rPr>
              <a:t>*</a:t>
            </a:r>
            <a:endParaRPr lang="zh-TW" altLang="en-US" sz="28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1DC0724-B436-4101-82FA-DEF50ACE9CA6}"/>
              </a:ext>
            </a:extLst>
          </p:cNvPr>
          <p:cNvSpPr/>
          <p:nvPr/>
        </p:nvSpPr>
        <p:spPr>
          <a:xfrm>
            <a:off x="2823475" y="1646978"/>
            <a:ext cx="14188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2000" dirty="0">
                <a:solidFill>
                  <a:srgbClr val="0070C0"/>
                </a:solidFill>
                <a:latin typeface="Comic Sans MS" panose="030F0702030302020204" pitchFamily="66" charset="0"/>
                <a:ea typeface="微軟正黑體" pitchFamily="34" charset="-120"/>
              </a:rPr>
              <a:t>195 nm</a:t>
            </a:r>
            <a:endParaRPr lang="zh-TW" altLang="en-US" sz="2000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7709366-F363-466E-9B77-0249AAC68F39}"/>
              </a:ext>
            </a:extLst>
          </p:cNvPr>
          <p:cNvSpPr/>
          <p:nvPr/>
        </p:nvSpPr>
        <p:spPr>
          <a:xfrm>
            <a:off x="5011679" y="1661592"/>
            <a:ext cx="14188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2000" dirty="0">
                <a:solidFill>
                  <a:srgbClr val="0070C0"/>
                </a:solidFill>
                <a:latin typeface="Comic Sans MS" panose="030F0702030302020204" pitchFamily="66" charset="0"/>
                <a:ea typeface="微軟正黑體" pitchFamily="34" charset="-120"/>
              </a:rPr>
              <a:t>275 nm</a:t>
            </a:r>
            <a:endParaRPr lang="zh-TW" altLang="en-US" sz="2000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6A867F51-AA48-4F3E-AAF7-B7D693411759}"/>
              </a:ext>
            </a:extLst>
          </p:cNvPr>
          <p:cNvSpPr txBox="1"/>
          <p:nvPr/>
        </p:nvSpPr>
        <p:spPr>
          <a:xfrm>
            <a:off x="6038466" y="3715245"/>
            <a:ext cx="2409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70C0"/>
                </a:solidFill>
                <a:latin typeface="Comic Sans MS" panose="030F0702030302020204" pitchFamily="66" charset="0"/>
              </a:rPr>
              <a:t>Weak signal</a:t>
            </a:r>
            <a:br>
              <a:rPr lang="en-US" altLang="zh-TW" dirty="0">
                <a:solidFill>
                  <a:srgbClr val="0070C0"/>
                </a:solidFill>
                <a:latin typeface="Comic Sans MS" panose="030F0702030302020204" pitchFamily="66" charset="0"/>
              </a:rPr>
            </a:br>
            <a:r>
              <a:rPr lang="en-US" altLang="zh-TW" dirty="0">
                <a:solidFill>
                  <a:srgbClr val="0070C0"/>
                </a:solidFill>
                <a:latin typeface="Comic Sans MS" panose="030F0702030302020204" pitchFamily="66" charset="0"/>
              </a:rPr>
              <a:t> but quite distinct</a:t>
            </a:r>
            <a:endParaRPr lang="zh-TW" altLang="en-US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C8794651-9FA7-46AF-873F-158C885432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l="13966" r="26223" b="13760"/>
          <a:stretch/>
        </p:blipFill>
        <p:spPr>
          <a:xfrm>
            <a:off x="983755" y="3249321"/>
            <a:ext cx="7938653" cy="1978349"/>
          </a:xfrm>
          <a:prstGeom prst="rect">
            <a:avLst/>
          </a:prstGeom>
        </p:spPr>
      </p:pic>
      <p:grpSp>
        <p:nvGrpSpPr>
          <p:cNvPr id="43" name="群組 42">
            <a:extLst>
              <a:ext uri="{FF2B5EF4-FFF2-40B4-BE49-F238E27FC236}">
                <a16:creationId xmlns:a16="http://schemas.microsoft.com/office/drawing/2014/main" id="{4F5E9DBB-0D3F-4B83-81BB-40A22D359836}"/>
              </a:ext>
            </a:extLst>
          </p:cNvPr>
          <p:cNvGrpSpPr/>
          <p:nvPr/>
        </p:nvGrpSpPr>
        <p:grpSpPr>
          <a:xfrm>
            <a:off x="53353" y="3276409"/>
            <a:ext cx="956861" cy="2106642"/>
            <a:chOff x="140782" y="3026873"/>
            <a:chExt cx="956861" cy="2106642"/>
          </a:xfrm>
        </p:grpSpPr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8AC8F3DD-37F6-49C3-A472-4AB86BCA465A}"/>
                </a:ext>
              </a:extLst>
            </p:cNvPr>
            <p:cNvSpPr txBox="1"/>
            <p:nvPr/>
          </p:nvSpPr>
          <p:spPr>
            <a:xfrm rot="16200000">
              <a:off x="-656496" y="3874571"/>
              <a:ext cx="20562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i="1" dirty="0"/>
                <a:t>Absorbance</a:t>
              </a:r>
              <a:endParaRPr lang="zh-TW" altLang="en-US" sz="2400" i="1" dirty="0"/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7EA97A96-CBC9-4C35-B1A8-B7C43E956894}"/>
                </a:ext>
              </a:extLst>
            </p:cNvPr>
            <p:cNvSpPr txBox="1"/>
            <p:nvPr/>
          </p:nvSpPr>
          <p:spPr>
            <a:xfrm>
              <a:off x="621231" y="3026873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1.0</a:t>
              </a:r>
              <a:endParaRPr lang="zh-TW" altLang="en-US" dirty="0"/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7C21CA27-3681-4DC8-9CDE-4D108AC8EEB1}"/>
                </a:ext>
              </a:extLst>
            </p:cNvPr>
            <p:cNvSpPr txBox="1"/>
            <p:nvPr/>
          </p:nvSpPr>
          <p:spPr>
            <a:xfrm>
              <a:off x="621231" y="3349675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0.8</a:t>
              </a:r>
              <a:endParaRPr lang="zh-TW" altLang="en-US" dirty="0"/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A1684623-ED11-4429-BE4C-DAA6C0A3D524}"/>
                </a:ext>
              </a:extLst>
            </p:cNvPr>
            <p:cNvSpPr txBox="1"/>
            <p:nvPr/>
          </p:nvSpPr>
          <p:spPr>
            <a:xfrm>
              <a:off x="621231" y="3697187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0.6</a:t>
              </a:r>
              <a:endParaRPr lang="zh-TW" altLang="en-US" dirty="0"/>
            </a:p>
          </p:txBody>
        </p: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B1D24E2B-1044-476E-A12F-5CD258C82EC0}"/>
                </a:ext>
              </a:extLst>
            </p:cNvPr>
            <p:cNvSpPr txBox="1"/>
            <p:nvPr/>
          </p:nvSpPr>
          <p:spPr>
            <a:xfrm>
              <a:off x="621230" y="4052941"/>
              <a:ext cx="476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0.4</a:t>
              </a:r>
              <a:endParaRPr lang="zh-TW" altLang="en-US" dirty="0"/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9725E987-2F0E-4FAB-B2E3-6173397BE2DB}"/>
                </a:ext>
              </a:extLst>
            </p:cNvPr>
            <p:cNvSpPr txBox="1"/>
            <p:nvPr/>
          </p:nvSpPr>
          <p:spPr>
            <a:xfrm>
              <a:off x="621230" y="4392219"/>
              <a:ext cx="476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0.2</a:t>
              </a:r>
              <a:endParaRPr lang="zh-TW" altLang="en-US" dirty="0"/>
            </a:p>
          </p:txBody>
        </p:sp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D8ECA988-C253-49C9-BBD1-3BCCCA1E904C}"/>
                </a:ext>
              </a:extLst>
            </p:cNvPr>
            <p:cNvSpPr txBox="1"/>
            <p:nvPr/>
          </p:nvSpPr>
          <p:spPr>
            <a:xfrm>
              <a:off x="621230" y="4713111"/>
              <a:ext cx="476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0.0</a:t>
              </a:r>
              <a:endParaRPr lang="zh-TW" altLang="en-US" dirty="0"/>
            </a:p>
          </p:txBody>
        </p:sp>
      </p:grp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59430530-6B1B-4BFB-8AF5-4F6AD5BB1B3A}"/>
              </a:ext>
            </a:extLst>
          </p:cNvPr>
          <p:cNvSpPr txBox="1"/>
          <p:nvPr/>
        </p:nvSpPr>
        <p:spPr>
          <a:xfrm>
            <a:off x="1520935" y="5182995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200</a:t>
            </a:r>
            <a:endParaRPr lang="zh-TW" altLang="en-US" sz="2000" dirty="0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F57360F3-407B-4C79-A34E-1829CA491BFE}"/>
              </a:ext>
            </a:extLst>
          </p:cNvPr>
          <p:cNvSpPr txBox="1"/>
          <p:nvPr/>
        </p:nvSpPr>
        <p:spPr>
          <a:xfrm>
            <a:off x="3012034" y="5182995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220</a:t>
            </a:r>
            <a:endParaRPr lang="zh-TW" altLang="en-US" sz="2000" dirty="0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B357CBB2-D282-4A09-BB4F-5DB1FD8E1309}"/>
              </a:ext>
            </a:extLst>
          </p:cNvPr>
          <p:cNvSpPr txBox="1"/>
          <p:nvPr/>
        </p:nvSpPr>
        <p:spPr>
          <a:xfrm>
            <a:off x="7034639" y="5265059"/>
            <a:ext cx="21524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200" dirty="0"/>
              <a:t>Wavelength (nm)</a:t>
            </a:r>
            <a:endParaRPr lang="zh-TW" altLang="en-US" sz="2200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21FA8189-F94D-479A-8C86-4E6E6922E04B}"/>
              </a:ext>
            </a:extLst>
          </p:cNvPr>
          <p:cNvSpPr txBox="1"/>
          <p:nvPr/>
        </p:nvSpPr>
        <p:spPr>
          <a:xfrm>
            <a:off x="4503133" y="5182995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240</a:t>
            </a:r>
            <a:endParaRPr lang="zh-TW" altLang="en-US" sz="2000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0DD8C1DA-C54C-45A5-8904-D3AD278621F4}"/>
              </a:ext>
            </a:extLst>
          </p:cNvPr>
          <p:cNvSpPr txBox="1"/>
          <p:nvPr/>
        </p:nvSpPr>
        <p:spPr>
          <a:xfrm>
            <a:off x="5994232" y="5182995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260</a:t>
            </a:r>
            <a:endParaRPr lang="zh-TW" altLang="en-US" sz="2000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291B034F-C787-4567-BE14-BD0B193C51A9}"/>
              </a:ext>
            </a:extLst>
          </p:cNvPr>
          <p:cNvSpPr/>
          <p:nvPr/>
        </p:nvSpPr>
        <p:spPr>
          <a:xfrm>
            <a:off x="1900900" y="3426887"/>
            <a:ext cx="29100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altLang="zh-TW" sz="2400" i="1" dirty="0">
                <a:solidFill>
                  <a:srgbClr val="222222"/>
                </a:solidFill>
              </a:rPr>
              <a:t>π</a:t>
            </a:r>
            <a:r>
              <a:rPr lang="el-GR" altLang="zh-TW" sz="2400" dirty="0">
                <a:solidFill>
                  <a:srgbClr val="222222"/>
                </a:solidFill>
              </a:rPr>
              <a:t>–</a:t>
            </a:r>
            <a:r>
              <a:rPr lang="el-GR" altLang="zh-TW" sz="2400" i="1" dirty="0">
                <a:solidFill>
                  <a:srgbClr val="222222"/>
                </a:solidFill>
              </a:rPr>
              <a:t>π</a:t>
            </a:r>
            <a:r>
              <a:rPr lang="el-GR" altLang="zh-TW" sz="2400" dirty="0">
                <a:solidFill>
                  <a:srgbClr val="222222"/>
                </a:solidFill>
              </a:rPr>
              <a:t>*</a:t>
            </a:r>
            <a:r>
              <a:rPr lang="en-US" altLang="zh-TW" sz="2400" dirty="0">
                <a:solidFill>
                  <a:srgbClr val="222222"/>
                </a:solidFill>
              </a:rPr>
              <a:t> transition</a:t>
            </a:r>
            <a:endParaRPr lang="zh-TW" altLang="en-US" sz="2400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4583D61E-754F-4394-A1DA-096C780C0C93}"/>
              </a:ext>
            </a:extLst>
          </p:cNvPr>
          <p:cNvSpPr/>
          <p:nvPr/>
        </p:nvSpPr>
        <p:spPr>
          <a:xfrm>
            <a:off x="6220358" y="4595588"/>
            <a:ext cx="20907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TW" sz="2400" i="1" dirty="0">
                <a:solidFill>
                  <a:srgbClr val="222222"/>
                </a:solidFill>
              </a:rPr>
              <a:t>n</a:t>
            </a:r>
            <a:r>
              <a:rPr lang="el-GR" altLang="zh-TW" sz="2400" dirty="0">
                <a:solidFill>
                  <a:srgbClr val="222222"/>
                </a:solidFill>
              </a:rPr>
              <a:t>–</a:t>
            </a:r>
            <a:r>
              <a:rPr lang="el-GR" altLang="zh-TW" sz="2400" i="1" dirty="0">
                <a:solidFill>
                  <a:srgbClr val="222222"/>
                </a:solidFill>
              </a:rPr>
              <a:t>π</a:t>
            </a:r>
            <a:r>
              <a:rPr lang="el-GR" altLang="zh-TW" sz="2400" dirty="0">
                <a:solidFill>
                  <a:srgbClr val="222222"/>
                </a:solidFill>
              </a:rPr>
              <a:t>*</a:t>
            </a:r>
            <a:r>
              <a:rPr lang="en-US" altLang="zh-TW" sz="2400" dirty="0">
                <a:solidFill>
                  <a:srgbClr val="222222"/>
                </a:solidFill>
              </a:rPr>
              <a:t> transition</a:t>
            </a:r>
            <a:endParaRPr lang="zh-TW" altLang="en-US" sz="2400" dirty="0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D5E0BBDF-9036-42E1-AEE2-13A29D012AAC}"/>
              </a:ext>
            </a:extLst>
          </p:cNvPr>
          <p:cNvSpPr txBox="1"/>
          <p:nvPr/>
        </p:nvSpPr>
        <p:spPr>
          <a:xfrm>
            <a:off x="6281330" y="4349877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sz="2000" dirty="0">
                <a:solidFill>
                  <a:srgbClr val="0070C0"/>
                </a:solidFill>
                <a:latin typeface="Comic Sans MS" panose="030F0702030302020204" pitchFamily="66" charset="0"/>
              </a:rPr>
              <a:t>λ</a:t>
            </a:r>
            <a:r>
              <a:rPr lang="en-US" altLang="zh-TW" sz="2000" baseline="-25000" dirty="0">
                <a:solidFill>
                  <a:srgbClr val="0070C0"/>
                </a:solidFill>
                <a:latin typeface="Comic Sans MS" panose="030F0702030302020204" pitchFamily="66" charset="0"/>
              </a:rPr>
              <a:t>max</a:t>
            </a:r>
            <a:r>
              <a:rPr lang="en-US" altLang="zh-TW" sz="2000" dirty="0">
                <a:solidFill>
                  <a:srgbClr val="0070C0"/>
                </a:solidFill>
                <a:latin typeface="Comic Sans MS" panose="030F0702030302020204" pitchFamily="66" charset="0"/>
              </a:rPr>
              <a:t> = 275</a:t>
            </a:r>
            <a:endParaRPr lang="zh-TW" altLang="en-US" sz="2000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996DFADE-0F2F-47B3-8668-F0B82BD90202}"/>
              </a:ext>
            </a:extLst>
          </p:cNvPr>
          <p:cNvSpPr txBox="1"/>
          <p:nvPr/>
        </p:nvSpPr>
        <p:spPr>
          <a:xfrm>
            <a:off x="1643722" y="3797207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>
                <a:solidFill>
                  <a:srgbClr val="0070C0"/>
                </a:solidFill>
                <a:latin typeface="Comic Sans MS" panose="030F0702030302020204" pitchFamily="66" charset="0"/>
              </a:rPr>
              <a:t>λ</a:t>
            </a:r>
            <a:r>
              <a:rPr lang="en-US" altLang="zh-TW" baseline="-25000" dirty="0">
                <a:solidFill>
                  <a:srgbClr val="0070C0"/>
                </a:solidFill>
                <a:latin typeface="Comic Sans MS" panose="030F0702030302020204" pitchFamily="66" charset="0"/>
              </a:rPr>
              <a:t>max</a:t>
            </a:r>
            <a:r>
              <a:rPr lang="en-US" altLang="zh-TW" dirty="0">
                <a:solidFill>
                  <a:srgbClr val="0070C0"/>
                </a:solidFill>
                <a:latin typeface="Comic Sans MS" panose="030F0702030302020204" pitchFamily="66" charset="0"/>
              </a:rPr>
              <a:t> = 195</a:t>
            </a:r>
            <a:endParaRPr lang="zh-TW" altLang="en-US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FDB1EB1D-4EE2-4FE4-833F-22341327F9E1}"/>
              </a:ext>
            </a:extLst>
          </p:cNvPr>
          <p:cNvSpPr txBox="1"/>
          <p:nvPr/>
        </p:nvSpPr>
        <p:spPr>
          <a:xfrm>
            <a:off x="949588" y="5599589"/>
            <a:ext cx="742678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600" b="1" dirty="0">
                <a:solidFill>
                  <a:srgbClr val="C00000"/>
                </a:solidFill>
                <a:latin typeface="Comic Sans MS" panose="030F0702030302020204" pitchFamily="66" charset="0"/>
              </a:rPr>
              <a:t>What structure can narrow the energy gap </a:t>
            </a:r>
            <a:br>
              <a:rPr lang="en-US" altLang="zh-TW" sz="2600" b="1" dirty="0">
                <a:solidFill>
                  <a:srgbClr val="C00000"/>
                </a:solidFill>
                <a:latin typeface="Comic Sans MS" panose="030F0702030302020204" pitchFamily="66" charset="0"/>
              </a:rPr>
            </a:br>
            <a:r>
              <a:rPr lang="en-US" altLang="zh-TW" sz="2600" b="1" dirty="0">
                <a:solidFill>
                  <a:srgbClr val="C00000"/>
                </a:solidFill>
                <a:latin typeface="Comic Sans MS" panose="030F0702030302020204" pitchFamily="66" charset="0"/>
              </a:rPr>
              <a:t>between HOMO and LUMO?</a:t>
            </a:r>
            <a:endParaRPr lang="zh-TW" altLang="en-US" sz="2600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F6E27CA7-6B34-4908-BC60-212E755727FB}"/>
              </a:ext>
            </a:extLst>
          </p:cNvPr>
          <p:cNvCxnSpPr/>
          <p:nvPr/>
        </p:nvCxnSpPr>
        <p:spPr>
          <a:xfrm>
            <a:off x="1792566" y="3599211"/>
            <a:ext cx="0" cy="1411876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箭號: 向右 5">
            <a:extLst>
              <a:ext uri="{FF2B5EF4-FFF2-40B4-BE49-F238E27FC236}">
                <a16:creationId xmlns:a16="http://schemas.microsoft.com/office/drawing/2014/main" id="{CFB03D2F-DF35-4C76-855A-E2EBB3C1E1E6}"/>
              </a:ext>
            </a:extLst>
          </p:cNvPr>
          <p:cNvSpPr/>
          <p:nvPr/>
        </p:nvSpPr>
        <p:spPr>
          <a:xfrm>
            <a:off x="1430353" y="4141935"/>
            <a:ext cx="426737" cy="369332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F1CDE6EB-68A6-4491-A419-CBCA451CD8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2922" y="2023325"/>
            <a:ext cx="49564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sz="2400" dirty="0">
                <a:solidFill>
                  <a:srgbClr val="0070C0"/>
                </a:solidFill>
                <a:ea typeface="微軟正黑體"/>
              </a:rPr>
              <a:t> </a:t>
            </a:r>
            <a:endParaRPr lang="zh-TW" altLang="en-US" sz="2400" dirty="0">
              <a:solidFill>
                <a:srgbClr val="0070C0"/>
              </a:solidFill>
              <a:ea typeface="微軟正黑體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02C72947-DDE4-4726-93EB-9EFD2C61A6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3036" y="1261362"/>
            <a:ext cx="49564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sz="2400" dirty="0">
                <a:solidFill>
                  <a:srgbClr val="0070C0"/>
                </a:solidFill>
                <a:ea typeface="微軟正黑體"/>
              </a:rPr>
              <a:t> </a:t>
            </a:r>
            <a:endParaRPr lang="zh-TW" altLang="en-US" sz="2400" dirty="0">
              <a:solidFill>
                <a:srgbClr val="0070C0"/>
              </a:solidFill>
              <a:ea typeface="微軟正黑體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B58B6715-F6CC-42E2-A179-0B2A52557B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3783" y="1741130"/>
            <a:ext cx="49564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sz="2400" dirty="0">
                <a:solidFill>
                  <a:srgbClr val="0070C0"/>
                </a:solidFill>
                <a:ea typeface="微軟正黑體"/>
              </a:rPr>
              <a:t> </a:t>
            </a:r>
            <a:endParaRPr lang="zh-TW" altLang="en-US" sz="2400" dirty="0">
              <a:solidFill>
                <a:srgbClr val="0070C0"/>
              </a:solidFill>
              <a:ea typeface="微軟正黑體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628B515F-B310-418D-9589-6C54762A16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6743" y="1264226"/>
            <a:ext cx="49564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sz="2400" dirty="0">
                <a:solidFill>
                  <a:srgbClr val="0070C0"/>
                </a:solidFill>
                <a:ea typeface="微軟正黑體"/>
              </a:rPr>
              <a:t> </a:t>
            </a:r>
            <a:endParaRPr lang="zh-TW" altLang="en-US" sz="2400" dirty="0">
              <a:solidFill>
                <a:srgbClr val="0070C0"/>
              </a:solidFill>
              <a:ea typeface="微軟正黑體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B16877C6-3CFB-451B-B2B7-7CBCF1104F2D}"/>
              </a:ext>
            </a:extLst>
          </p:cNvPr>
          <p:cNvSpPr/>
          <p:nvPr/>
        </p:nvSpPr>
        <p:spPr>
          <a:xfrm>
            <a:off x="4558498" y="2712852"/>
            <a:ext cx="10086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i="1" dirty="0">
                <a:solidFill>
                  <a:srgbClr val="222222"/>
                </a:solidFill>
              </a:rPr>
              <a:t> </a:t>
            </a:r>
            <a:r>
              <a:rPr lang="el-GR" altLang="zh-TW" sz="2800" i="1" dirty="0">
                <a:solidFill>
                  <a:srgbClr val="222222"/>
                </a:solidFill>
              </a:rPr>
              <a:t>n</a:t>
            </a:r>
            <a:r>
              <a:rPr lang="el-GR" altLang="zh-TW" sz="2800" dirty="0">
                <a:solidFill>
                  <a:srgbClr val="222222"/>
                </a:solidFill>
              </a:rPr>
              <a:t>–</a:t>
            </a:r>
            <a:r>
              <a:rPr lang="el-GR" altLang="zh-TW" sz="2800" i="1" dirty="0">
                <a:solidFill>
                  <a:srgbClr val="222222"/>
                </a:solidFill>
              </a:rPr>
              <a:t>π</a:t>
            </a:r>
            <a:r>
              <a:rPr lang="el-GR" altLang="zh-TW" sz="2800" dirty="0">
                <a:solidFill>
                  <a:srgbClr val="222222"/>
                </a:solidFill>
              </a:rPr>
              <a:t>*</a:t>
            </a:r>
            <a:endParaRPr lang="zh-TW" altLang="en-US" sz="28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CC4FA20-1402-4C5F-AD03-8B04D95AE3F1}"/>
              </a:ext>
            </a:extLst>
          </p:cNvPr>
          <p:cNvSpPr txBox="1"/>
          <p:nvPr/>
        </p:nvSpPr>
        <p:spPr>
          <a:xfrm>
            <a:off x="1673457" y="981503"/>
            <a:ext cx="14702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dirty="0">
                <a:solidFill>
                  <a:srgbClr val="0070C0"/>
                </a:solidFill>
                <a:latin typeface="Comic Sans MS" panose="030F0702030302020204" pitchFamily="66" charset="0"/>
              </a:rPr>
              <a:t>vs</a:t>
            </a:r>
            <a:r>
              <a:rPr lang="zh-TW" altLang="en-US" sz="2000" dirty="0">
                <a:solidFill>
                  <a:srgbClr val="0070C0"/>
                </a:solidFill>
                <a:latin typeface="Comic Sans MS" panose="030F0702030302020204" pitchFamily="66" charset="0"/>
              </a:rPr>
              <a:t> </a:t>
            </a:r>
            <a:r>
              <a:rPr lang="en-US" altLang="zh-TW" sz="2000" dirty="0">
                <a:solidFill>
                  <a:srgbClr val="0070C0"/>
                </a:solidFill>
                <a:latin typeface="Comic Sans MS" panose="030F0702030302020204" pitchFamily="66" charset="0"/>
              </a:rPr>
              <a:t>165 nm</a:t>
            </a:r>
            <a:r>
              <a:rPr lang="zh-TW" altLang="en-US" sz="2000" dirty="0">
                <a:solidFill>
                  <a:srgbClr val="0070C0"/>
                </a:solidFill>
                <a:latin typeface="Comic Sans MS" panose="030F0702030302020204" pitchFamily="66" charset="0"/>
              </a:rPr>
              <a:t> </a:t>
            </a:r>
            <a:br>
              <a:rPr lang="en-US" altLang="zh-TW" sz="2000" dirty="0">
                <a:solidFill>
                  <a:srgbClr val="0070C0"/>
                </a:solidFill>
                <a:latin typeface="Comic Sans MS" panose="030F0702030302020204" pitchFamily="66" charset="0"/>
              </a:rPr>
            </a:br>
            <a:r>
              <a:rPr lang="en-US" altLang="zh-TW" sz="2000" dirty="0">
                <a:solidFill>
                  <a:srgbClr val="0070C0"/>
                </a:solidFill>
                <a:latin typeface="Comic Sans MS" panose="030F0702030302020204" pitchFamily="66" charset="0"/>
              </a:rPr>
              <a:t>for ethene</a:t>
            </a:r>
            <a:endParaRPr lang="zh-TW" altLang="en-US" sz="2000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94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30" grpId="0"/>
      <p:bldP spid="27" grpId="0"/>
      <p:bldP spid="28" grpId="0"/>
      <p:bldP spid="29" grpId="0"/>
      <p:bldP spid="32" grpId="0"/>
      <p:bldP spid="71" grpId="0"/>
      <p:bldP spid="72" grpId="0"/>
      <p:bldP spid="73" grpId="0"/>
      <p:bldP spid="74" grpId="0"/>
      <p:bldP spid="51" grpId="0"/>
      <p:bldP spid="6" grpId="0" animBg="1"/>
      <p:bldP spid="61" grpId="0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21A54C-27B7-41D2-90CC-E5F80BADD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96293"/>
            <a:ext cx="7886700" cy="112295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b="1" dirty="0"/>
              <a:t>π–π* transition </a:t>
            </a:r>
            <a:r>
              <a:rPr lang="en-US" altLang="zh-TW" b="1" dirty="0">
                <a:ea typeface="ＭＳ Ｐゴシック" pitchFamily="34" charset="-128"/>
              </a:rPr>
              <a:t>for </a:t>
            </a:r>
            <a:br>
              <a:rPr lang="en-US" altLang="zh-TW" b="1" dirty="0">
                <a:ea typeface="ＭＳ Ｐゴシック" pitchFamily="34" charset="-128"/>
              </a:rPr>
            </a:br>
            <a:r>
              <a:rPr lang="en-US" altLang="zh-TW" b="1" dirty="0">
                <a:ea typeface="ＭＳ Ｐゴシック" pitchFamily="34" charset="-128"/>
              </a:rPr>
              <a:t>buta-1,3-diene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A1B9330-CE0A-46D2-80A9-BF2688AE7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21285" y="6356351"/>
            <a:ext cx="2057400" cy="365125"/>
          </a:xfrm>
        </p:spPr>
        <p:txBody>
          <a:bodyPr/>
          <a:lstStyle/>
          <a:p>
            <a:fld id="{2AC5A72D-087E-49AA-9690-D3061093F497}" type="slidenum">
              <a:rPr lang="zh-TW" altLang="en-US" smtClean="0"/>
              <a:t>27</a:t>
            </a:fld>
            <a:endParaRPr lang="zh-TW" altLang="en-US"/>
          </a:p>
        </p:txBody>
      </p:sp>
      <p:pic>
        <p:nvPicPr>
          <p:cNvPr id="5" name="Picture 1" descr="10p343_f20.jpg">
            <a:extLst>
              <a:ext uri="{FF2B5EF4-FFF2-40B4-BE49-F238E27FC236}">
                <a16:creationId xmlns:a16="http://schemas.microsoft.com/office/drawing/2014/main" id="{E049454F-ABF7-483D-B567-B605940C4B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88" b="23493"/>
          <a:stretch/>
        </p:blipFill>
        <p:spPr bwMode="auto">
          <a:xfrm>
            <a:off x="734452" y="1535272"/>
            <a:ext cx="4086387" cy="280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48F62CE-A17C-4971-B79D-A372264EA04E}"/>
              </a:ext>
            </a:extLst>
          </p:cNvPr>
          <p:cNvSpPr txBox="1"/>
          <p:nvPr/>
        </p:nvSpPr>
        <p:spPr>
          <a:xfrm>
            <a:off x="1754586" y="1365055"/>
            <a:ext cx="21204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  <a:latin typeface="Comic Sans MS" panose="030F0702030302020204" pitchFamily="66" charset="0"/>
              </a:rPr>
              <a:t>A conjugated diene</a:t>
            </a:r>
            <a:endParaRPr lang="zh-TW" altLang="en-US" sz="2400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9CFBDD7-53A5-44DC-9C9A-CFA762FBD468}"/>
              </a:ext>
            </a:extLst>
          </p:cNvPr>
          <p:cNvSpPr txBox="1"/>
          <p:nvPr/>
        </p:nvSpPr>
        <p:spPr>
          <a:xfrm>
            <a:off x="1150953" y="5200595"/>
            <a:ext cx="2120036" cy="6906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400" dirty="0">
                <a:solidFill>
                  <a:srgbClr val="C00000"/>
                </a:solidFill>
              </a:rPr>
              <a:t>Four</a:t>
            </a:r>
            <a:r>
              <a:rPr lang="en-US" altLang="zh-TW" sz="2400" dirty="0"/>
              <a:t> </a:t>
            </a:r>
            <a:r>
              <a:rPr lang="en-US" altLang="zh-TW" sz="2400" i="1" dirty="0"/>
              <a:t>2p</a:t>
            </a:r>
            <a:r>
              <a:rPr lang="en-US" altLang="zh-TW" sz="2400" dirty="0"/>
              <a:t> atomic orbitals (AO)</a:t>
            </a:r>
            <a:endParaRPr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D8B4E63-569C-48BB-BC46-3BC7F0AE7805}"/>
              </a:ext>
            </a:extLst>
          </p:cNvPr>
          <p:cNvSpPr txBox="1"/>
          <p:nvPr/>
        </p:nvSpPr>
        <p:spPr>
          <a:xfrm>
            <a:off x="3154931" y="5224140"/>
            <a:ext cx="3296999" cy="69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400" dirty="0">
                <a:solidFill>
                  <a:srgbClr val="C00000"/>
                </a:solidFill>
              </a:rPr>
              <a:t>Four</a:t>
            </a:r>
            <a:r>
              <a:rPr lang="en-US" altLang="zh-TW" sz="2400" dirty="0"/>
              <a:t> </a:t>
            </a:r>
            <a:r>
              <a:rPr lang="el-GR" altLang="zh-TW" sz="2400" i="1" dirty="0"/>
              <a:t>Ψ</a:t>
            </a:r>
            <a:r>
              <a:rPr lang="en-US" altLang="zh-TW" sz="2400" dirty="0"/>
              <a:t> molecular</a:t>
            </a:r>
            <a:br>
              <a:rPr lang="en-US" altLang="zh-TW" sz="2400" dirty="0"/>
            </a:br>
            <a:r>
              <a:rPr lang="en-US" altLang="zh-TW" sz="2400" dirty="0"/>
              <a:t>orbitals (MO)</a:t>
            </a:r>
            <a:endParaRPr lang="zh-TW" altLang="en-US" sz="2400" dirty="0"/>
          </a:p>
        </p:txBody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98625C5E-FF81-41B2-B27F-F449B93EB6DD}"/>
              </a:ext>
            </a:extLst>
          </p:cNvPr>
          <p:cNvSpPr/>
          <p:nvPr/>
        </p:nvSpPr>
        <p:spPr>
          <a:xfrm>
            <a:off x="4838082" y="1548718"/>
            <a:ext cx="461319" cy="395417"/>
          </a:xfrm>
          <a:custGeom>
            <a:avLst/>
            <a:gdLst>
              <a:gd name="connsiteX0" fmla="*/ 0 w 461319"/>
              <a:gd name="connsiteY0" fmla="*/ 0 h 395417"/>
              <a:gd name="connsiteX1" fmla="*/ 0 w 461319"/>
              <a:gd name="connsiteY1" fmla="*/ 345990 h 395417"/>
              <a:gd name="connsiteX2" fmla="*/ 420130 w 461319"/>
              <a:gd name="connsiteY2" fmla="*/ 395417 h 395417"/>
              <a:gd name="connsiteX3" fmla="*/ 461319 w 461319"/>
              <a:gd name="connsiteY3" fmla="*/ 8238 h 395417"/>
              <a:gd name="connsiteX4" fmla="*/ 0 w 461319"/>
              <a:gd name="connsiteY4" fmla="*/ 0 h 395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319" h="395417">
                <a:moveTo>
                  <a:pt x="0" y="0"/>
                </a:moveTo>
                <a:lnTo>
                  <a:pt x="0" y="345990"/>
                </a:lnTo>
                <a:lnTo>
                  <a:pt x="420130" y="395417"/>
                </a:lnTo>
                <a:lnTo>
                  <a:pt x="461319" y="823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452A7B71-27C0-4BC2-B02C-29B4B5CD6707}"/>
              </a:ext>
            </a:extLst>
          </p:cNvPr>
          <p:cNvSpPr/>
          <p:nvPr/>
        </p:nvSpPr>
        <p:spPr>
          <a:xfrm>
            <a:off x="4813368" y="2188065"/>
            <a:ext cx="461319" cy="395417"/>
          </a:xfrm>
          <a:custGeom>
            <a:avLst/>
            <a:gdLst>
              <a:gd name="connsiteX0" fmla="*/ 0 w 461319"/>
              <a:gd name="connsiteY0" fmla="*/ 0 h 395417"/>
              <a:gd name="connsiteX1" fmla="*/ 0 w 461319"/>
              <a:gd name="connsiteY1" fmla="*/ 345990 h 395417"/>
              <a:gd name="connsiteX2" fmla="*/ 420130 w 461319"/>
              <a:gd name="connsiteY2" fmla="*/ 395417 h 395417"/>
              <a:gd name="connsiteX3" fmla="*/ 461319 w 461319"/>
              <a:gd name="connsiteY3" fmla="*/ 8238 h 395417"/>
              <a:gd name="connsiteX4" fmla="*/ 0 w 461319"/>
              <a:gd name="connsiteY4" fmla="*/ 0 h 395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319" h="395417">
                <a:moveTo>
                  <a:pt x="0" y="0"/>
                </a:moveTo>
                <a:lnTo>
                  <a:pt x="0" y="345990"/>
                </a:lnTo>
                <a:lnTo>
                  <a:pt x="420130" y="395417"/>
                </a:lnTo>
                <a:lnTo>
                  <a:pt x="461319" y="823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735089BD-E618-417F-BF9D-303387B4B5B8}"/>
              </a:ext>
            </a:extLst>
          </p:cNvPr>
          <p:cNvSpPr/>
          <p:nvPr/>
        </p:nvSpPr>
        <p:spPr>
          <a:xfrm>
            <a:off x="4791698" y="3179754"/>
            <a:ext cx="461319" cy="395417"/>
          </a:xfrm>
          <a:custGeom>
            <a:avLst/>
            <a:gdLst>
              <a:gd name="connsiteX0" fmla="*/ 0 w 461319"/>
              <a:gd name="connsiteY0" fmla="*/ 0 h 395417"/>
              <a:gd name="connsiteX1" fmla="*/ 0 w 461319"/>
              <a:gd name="connsiteY1" fmla="*/ 345990 h 395417"/>
              <a:gd name="connsiteX2" fmla="*/ 420130 w 461319"/>
              <a:gd name="connsiteY2" fmla="*/ 395417 h 395417"/>
              <a:gd name="connsiteX3" fmla="*/ 461319 w 461319"/>
              <a:gd name="connsiteY3" fmla="*/ 8238 h 395417"/>
              <a:gd name="connsiteX4" fmla="*/ 0 w 461319"/>
              <a:gd name="connsiteY4" fmla="*/ 0 h 395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319" h="395417">
                <a:moveTo>
                  <a:pt x="0" y="0"/>
                </a:moveTo>
                <a:lnTo>
                  <a:pt x="0" y="345990"/>
                </a:lnTo>
                <a:lnTo>
                  <a:pt x="420130" y="395417"/>
                </a:lnTo>
                <a:lnTo>
                  <a:pt x="461319" y="823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7324DC5B-A78C-46AD-956F-FC8D20DB196B}"/>
              </a:ext>
            </a:extLst>
          </p:cNvPr>
          <p:cNvSpPr/>
          <p:nvPr/>
        </p:nvSpPr>
        <p:spPr>
          <a:xfrm>
            <a:off x="4841124" y="3806081"/>
            <a:ext cx="461319" cy="395417"/>
          </a:xfrm>
          <a:custGeom>
            <a:avLst/>
            <a:gdLst>
              <a:gd name="connsiteX0" fmla="*/ 0 w 461319"/>
              <a:gd name="connsiteY0" fmla="*/ 0 h 395417"/>
              <a:gd name="connsiteX1" fmla="*/ 0 w 461319"/>
              <a:gd name="connsiteY1" fmla="*/ 345990 h 395417"/>
              <a:gd name="connsiteX2" fmla="*/ 420130 w 461319"/>
              <a:gd name="connsiteY2" fmla="*/ 395417 h 395417"/>
              <a:gd name="connsiteX3" fmla="*/ 461319 w 461319"/>
              <a:gd name="connsiteY3" fmla="*/ 8238 h 395417"/>
              <a:gd name="connsiteX4" fmla="*/ 0 w 461319"/>
              <a:gd name="connsiteY4" fmla="*/ 0 h 395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319" h="395417">
                <a:moveTo>
                  <a:pt x="0" y="0"/>
                </a:moveTo>
                <a:lnTo>
                  <a:pt x="0" y="345990"/>
                </a:lnTo>
                <a:lnTo>
                  <a:pt x="420130" y="395417"/>
                </a:lnTo>
                <a:lnTo>
                  <a:pt x="461319" y="823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AE27C74-7E10-46F1-AF62-45BA79E31C9F}"/>
              </a:ext>
            </a:extLst>
          </p:cNvPr>
          <p:cNvSpPr txBox="1"/>
          <p:nvPr/>
        </p:nvSpPr>
        <p:spPr>
          <a:xfrm>
            <a:off x="4801641" y="1536339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TW" i="1" dirty="0"/>
              <a:t>Ψ</a:t>
            </a:r>
            <a:r>
              <a:rPr lang="en-US" altLang="zh-TW" i="1" baseline="-25000" dirty="0"/>
              <a:t>4</a:t>
            </a:r>
            <a:r>
              <a:rPr lang="en-US" altLang="zh-TW" i="1" dirty="0"/>
              <a:t>*</a:t>
            </a:r>
            <a:endParaRPr lang="zh-TW" altLang="en-US" i="1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129A05D-5E0E-4EC5-A120-C9D180D66764}"/>
              </a:ext>
            </a:extLst>
          </p:cNvPr>
          <p:cNvSpPr txBox="1"/>
          <p:nvPr/>
        </p:nvSpPr>
        <p:spPr>
          <a:xfrm>
            <a:off x="4801641" y="2154549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TW" i="1" dirty="0"/>
              <a:t>Ψ</a:t>
            </a:r>
            <a:r>
              <a:rPr lang="en-US" altLang="zh-TW" i="1" baseline="-25000" dirty="0"/>
              <a:t>3</a:t>
            </a:r>
            <a:r>
              <a:rPr lang="en-US" altLang="zh-TW" i="1" dirty="0"/>
              <a:t>*</a:t>
            </a:r>
            <a:endParaRPr lang="zh-TW" altLang="en-US" i="1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0002DC9-8F5F-483F-A8C2-F76AA4521C93}"/>
              </a:ext>
            </a:extLst>
          </p:cNvPr>
          <p:cNvSpPr txBox="1"/>
          <p:nvPr/>
        </p:nvSpPr>
        <p:spPr>
          <a:xfrm>
            <a:off x="4801641" y="3186336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TW" i="1" dirty="0"/>
              <a:t>Ψ</a:t>
            </a:r>
            <a:r>
              <a:rPr lang="en-US" altLang="zh-TW" i="1" baseline="-25000" dirty="0"/>
              <a:t>2</a:t>
            </a:r>
            <a:endParaRPr lang="zh-TW" altLang="en-US" i="1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3C6D40C-610E-4DE1-AED5-B69068A82B29}"/>
              </a:ext>
            </a:extLst>
          </p:cNvPr>
          <p:cNvSpPr txBox="1"/>
          <p:nvPr/>
        </p:nvSpPr>
        <p:spPr>
          <a:xfrm>
            <a:off x="4801641" y="3804546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TW" i="1" dirty="0"/>
              <a:t>Ψ</a:t>
            </a:r>
            <a:r>
              <a:rPr lang="en-US" altLang="zh-TW" i="1" baseline="-25000" dirty="0"/>
              <a:t>1</a:t>
            </a:r>
            <a:endParaRPr lang="zh-TW" altLang="en-US" i="1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61A18E6-E6B9-4069-B94E-BC8AB8295D15}"/>
              </a:ext>
            </a:extLst>
          </p:cNvPr>
          <p:cNvSpPr txBox="1"/>
          <p:nvPr/>
        </p:nvSpPr>
        <p:spPr>
          <a:xfrm>
            <a:off x="5405922" y="2137731"/>
            <a:ext cx="94609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LUMO</a:t>
            </a:r>
            <a:endParaRPr lang="zh-TW" altLang="en-US" sz="20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AE80AE9-4D05-4BA4-B945-4F2B9AE0F45A}"/>
              </a:ext>
            </a:extLst>
          </p:cNvPr>
          <p:cNvSpPr txBox="1"/>
          <p:nvPr/>
        </p:nvSpPr>
        <p:spPr>
          <a:xfrm>
            <a:off x="5369855" y="3170042"/>
            <a:ext cx="101822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0070C0"/>
                </a:solidFill>
                <a:latin typeface="Comic Sans MS" panose="030F0702030302020204" pitchFamily="66" charset="0"/>
              </a:rPr>
              <a:t>HOMO</a:t>
            </a:r>
            <a:endParaRPr lang="zh-TW" altLang="en-US" sz="2000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F54F1C7-AD89-4905-B1CC-EAB310C70849}"/>
              </a:ext>
            </a:extLst>
          </p:cNvPr>
          <p:cNvSpPr txBox="1"/>
          <p:nvPr/>
        </p:nvSpPr>
        <p:spPr>
          <a:xfrm>
            <a:off x="5321764" y="3562849"/>
            <a:ext cx="1114408" cy="538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dirty="0">
                <a:solidFill>
                  <a:srgbClr val="0070C0"/>
                </a:solidFill>
                <a:latin typeface="Comic Sans MS" panose="030F0702030302020204" pitchFamily="66" charset="0"/>
              </a:rPr>
              <a:t>Highest</a:t>
            </a:r>
            <a:br>
              <a:rPr lang="en-US" altLang="zh-TW" dirty="0">
                <a:solidFill>
                  <a:srgbClr val="0070C0"/>
                </a:solidFill>
                <a:latin typeface="Comic Sans MS" panose="030F0702030302020204" pitchFamily="66" charset="0"/>
              </a:rPr>
            </a:br>
            <a:r>
              <a:rPr lang="en-US" altLang="zh-TW" dirty="0">
                <a:solidFill>
                  <a:srgbClr val="0070C0"/>
                </a:solidFill>
                <a:latin typeface="Comic Sans MS" panose="030F0702030302020204" pitchFamily="66" charset="0"/>
              </a:rPr>
              <a:t>occupied</a:t>
            </a:r>
            <a:endParaRPr lang="zh-TW" altLang="en-US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24" name="手繪多邊形: 圖案 23">
            <a:extLst>
              <a:ext uri="{FF2B5EF4-FFF2-40B4-BE49-F238E27FC236}">
                <a16:creationId xmlns:a16="http://schemas.microsoft.com/office/drawing/2014/main" id="{6457FFCE-64B2-493F-A2D7-08EE89380249}"/>
              </a:ext>
            </a:extLst>
          </p:cNvPr>
          <p:cNvSpPr/>
          <p:nvPr/>
        </p:nvSpPr>
        <p:spPr>
          <a:xfrm>
            <a:off x="5523169" y="2628827"/>
            <a:ext cx="269584" cy="214939"/>
          </a:xfrm>
          <a:custGeom>
            <a:avLst/>
            <a:gdLst>
              <a:gd name="connsiteX0" fmla="*/ 0 w 269584"/>
              <a:gd name="connsiteY0" fmla="*/ 204010 h 214939"/>
              <a:gd name="connsiteX1" fmla="*/ 229510 w 269584"/>
              <a:gd name="connsiteY1" fmla="*/ 214939 h 214939"/>
              <a:gd name="connsiteX2" fmla="*/ 269584 w 269584"/>
              <a:gd name="connsiteY2" fmla="*/ 116577 h 214939"/>
              <a:gd name="connsiteX3" fmla="*/ 171222 w 269584"/>
              <a:gd name="connsiteY3" fmla="*/ 0 h 214939"/>
              <a:gd name="connsiteX4" fmla="*/ 0 w 269584"/>
              <a:gd name="connsiteY4" fmla="*/ 21858 h 214939"/>
              <a:gd name="connsiteX5" fmla="*/ 0 w 269584"/>
              <a:gd name="connsiteY5" fmla="*/ 204010 h 21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584" h="214939">
                <a:moveTo>
                  <a:pt x="0" y="204010"/>
                </a:moveTo>
                <a:lnTo>
                  <a:pt x="229510" y="214939"/>
                </a:lnTo>
                <a:lnTo>
                  <a:pt x="269584" y="116577"/>
                </a:lnTo>
                <a:lnTo>
                  <a:pt x="171222" y="0"/>
                </a:lnTo>
                <a:lnTo>
                  <a:pt x="0" y="21858"/>
                </a:lnTo>
                <a:lnTo>
                  <a:pt x="0" y="204010"/>
                </a:lnTo>
                <a:close/>
              </a:path>
            </a:pathLst>
          </a:cu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40E18E5-B9AC-45E4-9495-FB87A1E59C4A}"/>
              </a:ext>
            </a:extLst>
          </p:cNvPr>
          <p:cNvSpPr txBox="1"/>
          <p:nvPr/>
        </p:nvSpPr>
        <p:spPr>
          <a:xfrm>
            <a:off x="5815586" y="2541431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/>
              <a:t>h</a:t>
            </a:r>
            <a:r>
              <a:rPr lang="el-GR" altLang="zh-TW" i="1" dirty="0"/>
              <a:t>ν</a:t>
            </a:r>
            <a:endParaRPr lang="zh-TW" altLang="en-US" i="1" dirty="0"/>
          </a:p>
        </p:txBody>
      </p:sp>
      <p:sp>
        <p:nvSpPr>
          <p:cNvPr id="26" name="手繪多邊形: 圖案 25">
            <a:extLst>
              <a:ext uri="{FF2B5EF4-FFF2-40B4-BE49-F238E27FC236}">
                <a16:creationId xmlns:a16="http://schemas.microsoft.com/office/drawing/2014/main" id="{DC20EBDD-D474-4B32-BD46-5A5212E649D5}"/>
              </a:ext>
            </a:extLst>
          </p:cNvPr>
          <p:cNvSpPr/>
          <p:nvPr/>
        </p:nvSpPr>
        <p:spPr>
          <a:xfrm>
            <a:off x="5049575" y="2887482"/>
            <a:ext cx="1173055" cy="207653"/>
          </a:xfrm>
          <a:custGeom>
            <a:avLst/>
            <a:gdLst>
              <a:gd name="connsiteX0" fmla="*/ 0 w 1173055"/>
              <a:gd name="connsiteY0" fmla="*/ 18215 h 207653"/>
              <a:gd name="connsiteX1" fmla="*/ 1132982 w 1173055"/>
              <a:gd name="connsiteY1" fmla="*/ 0 h 207653"/>
              <a:gd name="connsiteX2" fmla="*/ 1173055 w 1173055"/>
              <a:gd name="connsiteY2" fmla="*/ 109291 h 207653"/>
              <a:gd name="connsiteX3" fmla="*/ 1140268 w 1173055"/>
              <a:gd name="connsiteY3" fmla="*/ 207653 h 207653"/>
              <a:gd name="connsiteX4" fmla="*/ 25501 w 1173055"/>
              <a:gd name="connsiteY4" fmla="*/ 200366 h 207653"/>
              <a:gd name="connsiteX5" fmla="*/ 0 w 1173055"/>
              <a:gd name="connsiteY5" fmla="*/ 18215 h 207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73055" h="207653">
                <a:moveTo>
                  <a:pt x="0" y="18215"/>
                </a:moveTo>
                <a:lnTo>
                  <a:pt x="1132982" y="0"/>
                </a:lnTo>
                <a:lnTo>
                  <a:pt x="1173055" y="109291"/>
                </a:lnTo>
                <a:lnTo>
                  <a:pt x="1140268" y="207653"/>
                </a:lnTo>
                <a:lnTo>
                  <a:pt x="25501" y="200366"/>
                </a:lnTo>
                <a:lnTo>
                  <a:pt x="0" y="18215"/>
                </a:lnTo>
                <a:close/>
              </a:path>
            </a:pathLst>
          </a:cu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FB2C77A-EFB1-4E1A-A8CC-A4B2E1B11F44}"/>
              </a:ext>
            </a:extLst>
          </p:cNvPr>
          <p:cNvSpPr txBox="1"/>
          <p:nvPr/>
        </p:nvSpPr>
        <p:spPr>
          <a:xfrm>
            <a:off x="7363367" y="3213963"/>
            <a:ext cx="344966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l-GR" altLang="zh-TW" sz="2000" i="1" dirty="0">
                <a:solidFill>
                  <a:srgbClr val="0070C0"/>
                </a:solidFill>
                <a:latin typeface="Comic Sans MS" panose="030F0702030302020204" pitchFamily="66" charset="0"/>
              </a:rPr>
              <a:t>π</a:t>
            </a:r>
            <a:endParaRPr lang="zh-TW" altLang="en-US" sz="2000" i="1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0031256-2EEF-405A-B1CF-EFE65F2AFE58}"/>
              </a:ext>
            </a:extLst>
          </p:cNvPr>
          <p:cNvSpPr txBox="1"/>
          <p:nvPr/>
        </p:nvSpPr>
        <p:spPr>
          <a:xfrm>
            <a:off x="7363367" y="2123771"/>
            <a:ext cx="481222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l-GR" altLang="zh-TW" sz="2000" i="1" dirty="0">
                <a:solidFill>
                  <a:srgbClr val="A4387A"/>
                </a:solidFill>
                <a:latin typeface="Comic Sans MS" panose="030F0702030302020204" pitchFamily="66" charset="0"/>
              </a:rPr>
              <a:t>π</a:t>
            </a:r>
            <a:r>
              <a:rPr lang="en-US" altLang="zh-TW" sz="2000" i="1" dirty="0">
                <a:solidFill>
                  <a:srgbClr val="A4387A"/>
                </a:solidFill>
                <a:latin typeface="Comic Sans MS" panose="030F0702030302020204" pitchFamily="66" charset="0"/>
              </a:rPr>
              <a:t>*</a:t>
            </a:r>
            <a:endParaRPr lang="zh-TW" altLang="en-US" sz="2000" i="1" dirty="0">
              <a:solidFill>
                <a:srgbClr val="A4387A"/>
              </a:solidFill>
              <a:latin typeface="Comic Sans MS" panose="030F0702030302020204" pitchFamily="66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155DC1E1-C64A-4D3C-9E5E-54027DBF5ED3}"/>
              </a:ext>
            </a:extLst>
          </p:cNvPr>
          <p:cNvSpPr txBox="1"/>
          <p:nvPr/>
        </p:nvSpPr>
        <p:spPr>
          <a:xfrm>
            <a:off x="3569176" y="4296481"/>
            <a:ext cx="2120036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000" dirty="0">
                <a:solidFill>
                  <a:srgbClr val="0070C0"/>
                </a:solidFill>
              </a:rPr>
              <a:t>Ground</a:t>
            </a:r>
            <a:r>
              <a:rPr lang="en-US" altLang="zh-TW" sz="2000" dirty="0"/>
              <a:t> state</a:t>
            </a:r>
            <a:br>
              <a:rPr lang="en-US" altLang="zh-TW" sz="2000" dirty="0"/>
            </a:br>
            <a:r>
              <a:rPr lang="en-US" altLang="zh-TW" sz="2000" dirty="0"/>
              <a:t>electronic</a:t>
            </a:r>
            <a:br>
              <a:rPr lang="en-US" altLang="zh-TW" sz="2000" dirty="0"/>
            </a:br>
            <a:r>
              <a:rPr lang="en-US" altLang="zh-TW" sz="2000" dirty="0"/>
              <a:t>configuration</a:t>
            </a:r>
            <a:endParaRPr lang="zh-TW" altLang="en-US" sz="20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5D9E40B1-91E8-4839-BFEB-3F02E3788357}"/>
              </a:ext>
            </a:extLst>
          </p:cNvPr>
          <p:cNvSpPr txBox="1"/>
          <p:nvPr/>
        </p:nvSpPr>
        <p:spPr>
          <a:xfrm>
            <a:off x="5990362" y="4292005"/>
            <a:ext cx="1811282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000" dirty="0">
                <a:solidFill>
                  <a:srgbClr val="C00000"/>
                </a:solidFill>
              </a:rPr>
              <a:t>Excited</a:t>
            </a:r>
            <a:r>
              <a:rPr lang="en-US" altLang="zh-TW" sz="2000" dirty="0"/>
              <a:t> state</a:t>
            </a:r>
            <a:br>
              <a:rPr lang="en-US" altLang="zh-TW" sz="2000" dirty="0"/>
            </a:br>
            <a:r>
              <a:rPr lang="en-US" altLang="zh-TW" sz="2000" dirty="0"/>
              <a:t>electronic</a:t>
            </a:r>
            <a:br>
              <a:rPr lang="en-US" altLang="zh-TW" sz="2000" dirty="0"/>
            </a:br>
            <a:r>
              <a:rPr lang="en-US" altLang="zh-TW" sz="2000" dirty="0"/>
              <a:t>configuration</a:t>
            </a:r>
            <a:endParaRPr lang="zh-TW" altLang="en-US" sz="2000" dirty="0"/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53AC9B35-08FB-4B78-A45F-674276CDCDF3}"/>
              </a:ext>
            </a:extLst>
          </p:cNvPr>
          <p:cNvCxnSpPr>
            <a:cxnSpLocks/>
          </p:cNvCxnSpPr>
          <p:nvPr/>
        </p:nvCxnSpPr>
        <p:spPr>
          <a:xfrm>
            <a:off x="3306162" y="5389394"/>
            <a:ext cx="28076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16A87BC8-0067-4524-B8DB-9C450AE8A6D1}"/>
              </a:ext>
            </a:extLst>
          </p:cNvPr>
          <p:cNvSpPr/>
          <p:nvPr/>
        </p:nvSpPr>
        <p:spPr>
          <a:xfrm>
            <a:off x="1630349" y="3213963"/>
            <a:ext cx="1246013" cy="590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430FC88-C160-4F88-B893-7B8D5D7AB935}"/>
              </a:ext>
            </a:extLst>
          </p:cNvPr>
          <p:cNvSpPr/>
          <p:nvPr/>
        </p:nvSpPr>
        <p:spPr>
          <a:xfrm>
            <a:off x="4371172" y="2385773"/>
            <a:ext cx="442196" cy="766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CD5870A-DE43-41BC-A1D5-5F607A552F19}"/>
              </a:ext>
            </a:extLst>
          </p:cNvPr>
          <p:cNvSpPr/>
          <p:nvPr/>
        </p:nvSpPr>
        <p:spPr>
          <a:xfrm>
            <a:off x="6387269" y="1683120"/>
            <a:ext cx="830300" cy="2578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9100506-4D1C-45C7-82EF-1CBA67FB34D1}"/>
              </a:ext>
            </a:extLst>
          </p:cNvPr>
          <p:cNvSpPr/>
          <p:nvPr/>
        </p:nvSpPr>
        <p:spPr>
          <a:xfrm>
            <a:off x="7217569" y="2041864"/>
            <a:ext cx="672034" cy="1572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6" name="Picture 1" descr="10p343_f20.jpg">
            <a:extLst>
              <a:ext uri="{FF2B5EF4-FFF2-40B4-BE49-F238E27FC236}">
                <a16:creationId xmlns:a16="http://schemas.microsoft.com/office/drawing/2014/main" id="{A5313D03-98D8-46B5-8A31-9715E46032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89" r="6693" b="23493"/>
          <a:stretch/>
        </p:blipFill>
        <p:spPr bwMode="auto">
          <a:xfrm>
            <a:off x="6480505" y="1535272"/>
            <a:ext cx="834845" cy="280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1" descr="10p343_f20.jpg">
            <a:extLst>
              <a:ext uri="{FF2B5EF4-FFF2-40B4-BE49-F238E27FC236}">
                <a16:creationId xmlns:a16="http://schemas.microsoft.com/office/drawing/2014/main" id="{8B1771F1-9EFE-46B5-AC41-D2A6C6638B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37" r="3511" b="23493"/>
          <a:stretch/>
        </p:blipFill>
        <p:spPr bwMode="auto">
          <a:xfrm>
            <a:off x="7428529" y="1535272"/>
            <a:ext cx="258457" cy="280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793548CC-3E0F-44E7-9682-9BFFAE5D98E1}"/>
              </a:ext>
            </a:extLst>
          </p:cNvPr>
          <p:cNvSpPr/>
          <p:nvPr/>
        </p:nvSpPr>
        <p:spPr>
          <a:xfrm>
            <a:off x="1782749" y="3366363"/>
            <a:ext cx="1246013" cy="590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9" name="Picture 1" descr="10p343_f20.jpg">
            <a:extLst>
              <a:ext uri="{FF2B5EF4-FFF2-40B4-BE49-F238E27FC236}">
                <a16:creationId xmlns:a16="http://schemas.microsoft.com/office/drawing/2014/main" id="{03A80770-46D3-46CC-A848-4018B21768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22" t="34926" r="18112" b="62249"/>
          <a:stretch/>
        </p:blipFill>
        <p:spPr bwMode="auto">
          <a:xfrm>
            <a:off x="5251733" y="2813917"/>
            <a:ext cx="1409999" cy="10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E3761CA8-E765-41CD-8AD9-EB76FADCFC91}"/>
              </a:ext>
            </a:extLst>
          </p:cNvPr>
          <p:cNvSpPr/>
          <p:nvPr/>
        </p:nvSpPr>
        <p:spPr>
          <a:xfrm>
            <a:off x="7686986" y="2662939"/>
            <a:ext cx="10246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  <a:ea typeface="ＭＳ Ｐゴシック" pitchFamily="34" charset="-128"/>
              </a:rPr>
              <a:t>217 nm</a:t>
            </a:r>
            <a:endParaRPr lang="zh-TW" altLang="en-US" sz="20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B89B438-E690-478B-B217-08A8AD082BF9}"/>
              </a:ext>
            </a:extLst>
          </p:cNvPr>
          <p:cNvSpPr txBox="1"/>
          <p:nvPr/>
        </p:nvSpPr>
        <p:spPr>
          <a:xfrm>
            <a:off x="5248921" y="2813916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>
                <a:solidFill>
                  <a:srgbClr val="A4387A"/>
                </a:solidFill>
              </a:rPr>
              <a:t>UV irradiation</a:t>
            </a:r>
            <a:endParaRPr lang="zh-TW" altLang="en-US" i="1" dirty="0">
              <a:solidFill>
                <a:srgbClr val="A4387A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F9B059A-E04B-4313-A2DA-D7EBBB1283B3}"/>
              </a:ext>
            </a:extLst>
          </p:cNvPr>
          <p:cNvSpPr txBox="1"/>
          <p:nvPr/>
        </p:nvSpPr>
        <p:spPr>
          <a:xfrm>
            <a:off x="5228236" y="1655887"/>
            <a:ext cx="1354858" cy="538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dirty="0">
                <a:solidFill>
                  <a:srgbClr val="C00000"/>
                </a:solidFill>
                <a:latin typeface="Comic Sans MS" panose="030F0702030302020204" pitchFamily="66" charset="0"/>
              </a:rPr>
              <a:t>Lowest</a:t>
            </a:r>
            <a:br>
              <a:rPr lang="en-US" altLang="zh-TW" dirty="0">
                <a:solidFill>
                  <a:srgbClr val="C00000"/>
                </a:solidFill>
                <a:latin typeface="Comic Sans MS" panose="030F0702030302020204" pitchFamily="66" charset="0"/>
              </a:rPr>
            </a:br>
            <a:r>
              <a:rPr lang="en-US" altLang="zh-TW" dirty="0">
                <a:solidFill>
                  <a:srgbClr val="C00000"/>
                </a:solidFill>
                <a:latin typeface="Comic Sans MS" panose="030F0702030302020204" pitchFamily="66" charset="0"/>
              </a:rPr>
              <a:t>unoccupied</a:t>
            </a:r>
            <a:endParaRPr lang="zh-TW" altLang="en-US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D6B1F5A2-9DDA-443F-AB44-D43E9BAD6C20}"/>
              </a:ext>
            </a:extLst>
          </p:cNvPr>
          <p:cNvSpPr txBox="1"/>
          <p:nvPr/>
        </p:nvSpPr>
        <p:spPr>
          <a:xfrm>
            <a:off x="7648599" y="3205923"/>
            <a:ext cx="344966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l-GR" altLang="zh-TW" sz="2000" i="1" dirty="0">
                <a:solidFill>
                  <a:srgbClr val="0070C0"/>
                </a:solidFill>
                <a:latin typeface="Comic Sans MS" panose="030F0702030302020204" pitchFamily="66" charset="0"/>
              </a:rPr>
              <a:t>π</a:t>
            </a:r>
            <a:endParaRPr lang="zh-TW" altLang="en-US" sz="2000" i="1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0D06C4AE-4DC5-49D9-8417-7431132BAE95}"/>
              </a:ext>
            </a:extLst>
          </p:cNvPr>
          <p:cNvSpPr txBox="1"/>
          <p:nvPr/>
        </p:nvSpPr>
        <p:spPr>
          <a:xfrm>
            <a:off x="7648599" y="2115731"/>
            <a:ext cx="481222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l-GR" altLang="zh-TW" sz="2000" i="1" dirty="0">
                <a:solidFill>
                  <a:srgbClr val="A4387A"/>
                </a:solidFill>
                <a:latin typeface="Comic Sans MS" panose="030F0702030302020204" pitchFamily="66" charset="0"/>
              </a:rPr>
              <a:t>π</a:t>
            </a:r>
            <a:r>
              <a:rPr lang="en-US" altLang="zh-TW" sz="2000" i="1" dirty="0">
                <a:solidFill>
                  <a:srgbClr val="A4387A"/>
                </a:solidFill>
                <a:latin typeface="Comic Sans MS" panose="030F0702030302020204" pitchFamily="66" charset="0"/>
              </a:rPr>
              <a:t>*</a:t>
            </a:r>
            <a:endParaRPr lang="zh-TW" altLang="en-US" sz="2000" i="1" dirty="0">
              <a:solidFill>
                <a:srgbClr val="A4387A"/>
              </a:solidFill>
              <a:latin typeface="Comic Sans MS" panose="030F0702030302020204" pitchFamily="66" charset="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81837E3E-2404-44D3-8228-325EBC6B3D3F}"/>
              </a:ext>
            </a:extLst>
          </p:cNvPr>
          <p:cNvSpPr txBox="1"/>
          <p:nvPr/>
        </p:nvSpPr>
        <p:spPr>
          <a:xfrm>
            <a:off x="7495852" y="3618874"/>
            <a:ext cx="13372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vs ethene</a:t>
            </a:r>
            <a:b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</a:br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165 nm</a:t>
            </a:r>
            <a:endParaRPr lang="zh-TW" altLang="en-US" sz="20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54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5" grpId="0"/>
      <p:bldP spid="16" grpId="0"/>
      <p:bldP spid="17" grpId="0"/>
      <p:bldP spid="18" grpId="0"/>
      <p:bldP spid="19" grpId="0" animBg="1"/>
      <p:bldP spid="20" grpId="0" animBg="1"/>
      <p:bldP spid="21" grpId="0"/>
      <p:bldP spid="23" grpId="0"/>
      <p:bldP spid="29" grpId="0"/>
      <p:bldP spid="30" grpId="0"/>
      <p:bldP spid="7" grpId="0" animBg="1"/>
      <p:bldP spid="34" grpId="0"/>
      <p:bldP spid="25" grpId="0"/>
      <p:bldP spid="41" grpId="0" animBg="1"/>
      <p:bldP spid="42" grpId="0" animBg="1"/>
      <p:bldP spid="4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4049EF-F1BC-400A-982A-B30F71B77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54" y="4064"/>
            <a:ext cx="8288672" cy="106626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b="1" dirty="0"/>
              <a:t>UV absorption in conjugated polyenes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871C3A-5F4F-4413-AA80-1CDEAB5ED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28</a:t>
            </a:fld>
            <a:endParaRPr lang="zh-TW" altLang="en-US"/>
          </a:p>
        </p:txBody>
      </p:sp>
      <p:pic>
        <p:nvPicPr>
          <p:cNvPr id="5" name="Picture 1" descr="10p343_f20.jpg">
            <a:extLst>
              <a:ext uri="{FF2B5EF4-FFF2-40B4-BE49-F238E27FC236}">
                <a16:creationId xmlns:a16="http://schemas.microsoft.com/office/drawing/2014/main" id="{0F003F2D-85E5-4980-93EA-DAC854ACE7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215" b="23493"/>
          <a:stretch/>
        </p:blipFill>
        <p:spPr bwMode="auto">
          <a:xfrm>
            <a:off x="678103" y="1166109"/>
            <a:ext cx="484446" cy="2902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CFC279C3-E620-45AB-A9AD-517F0591219E}"/>
              </a:ext>
            </a:extLst>
          </p:cNvPr>
          <p:cNvCxnSpPr>
            <a:cxnSpLocks/>
          </p:cNvCxnSpPr>
          <p:nvPr/>
        </p:nvCxnSpPr>
        <p:spPr>
          <a:xfrm>
            <a:off x="6945819" y="1989348"/>
            <a:ext cx="0" cy="1242000"/>
          </a:xfrm>
          <a:prstGeom prst="line">
            <a:avLst/>
          </a:prstGeom>
          <a:ln w="127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22C471E0-7E69-40A4-B76C-1DC477637CDA}"/>
              </a:ext>
            </a:extLst>
          </p:cNvPr>
          <p:cNvCxnSpPr>
            <a:cxnSpLocks/>
          </p:cNvCxnSpPr>
          <p:nvPr/>
        </p:nvCxnSpPr>
        <p:spPr>
          <a:xfrm>
            <a:off x="5228770" y="1911948"/>
            <a:ext cx="0" cy="1396800"/>
          </a:xfrm>
          <a:prstGeom prst="line">
            <a:avLst/>
          </a:prstGeom>
          <a:ln w="127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B92D2CE6-FF26-49EB-8A5A-24C05605CD5A}"/>
              </a:ext>
            </a:extLst>
          </p:cNvPr>
          <p:cNvCxnSpPr>
            <a:cxnSpLocks/>
          </p:cNvCxnSpPr>
          <p:nvPr/>
        </p:nvCxnSpPr>
        <p:spPr>
          <a:xfrm>
            <a:off x="3531714" y="1780548"/>
            <a:ext cx="0" cy="1659600"/>
          </a:xfrm>
          <a:prstGeom prst="line">
            <a:avLst/>
          </a:prstGeom>
          <a:ln w="127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0AE303C-3734-4181-A980-AE23E7016F1E}"/>
              </a:ext>
            </a:extLst>
          </p:cNvPr>
          <p:cNvCxnSpPr>
            <a:cxnSpLocks/>
          </p:cNvCxnSpPr>
          <p:nvPr/>
        </p:nvCxnSpPr>
        <p:spPr>
          <a:xfrm>
            <a:off x="1842243" y="1519548"/>
            <a:ext cx="0" cy="2181600"/>
          </a:xfrm>
          <a:prstGeom prst="line">
            <a:avLst/>
          </a:prstGeom>
          <a:ln w="127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EFECF66-A5FB-4BC2-9218-045229A19E8F}"/>
              </a:ext>
            </a:extLst>
          </p:cNvPr>
          <p:cNvSpPr txBox="1"/>
          <p:nvPr/>
        </p:nvSpPr>
        <p:spPr>
          <a:xfrm>
            <a:off x="7011894" y="2323358"/>
            <a:ext cx="89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Comic Sans MS" panose="030F0702030302020204" pitchFamily="66" charset="0"/>
              </a:rPr>
              <a:t>290 nm</a:t>
            </a:r>
            <a:endParaRPr lang="zh-TW" altLang="en-US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8D2F735-E4D7-489F-8ECC-17EE6EE66BCB}"/>
              </a:ext>
            </a:extLst>
          </p:cNvPr>
          <p:cNvSpPr txBox="1"/>
          <p:nvPr/>
        </p:nvSpPr>
        <p:spPr>
          <a:xfrm>
            <a:off x="5287594" y="2323358"/>
            <a:ext cx="89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Comic Sans MS" panose="030F0702030302020204" pitchFamily="66" charset="0"/>
              </a:rPr>
              <a:t>258 nm</a:t>
            </a:r>
            <a:endParaRPr lang="zh-TW" altLang="en-US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F851C28-E272-4EDD-94B1-5FA691A1D9F6}"/>
              </a:ext>
            </a:extLst>
          </p:cNvPr>
          <p:cNvSpPr txBox="1"/>
          <p:nvPr/>
        </p:nvSpPr>
        <p:spPr>
          <a:xfrm>
            <a:off x="3508228" y="2304388"/>
            <a:ext cx="86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Comic Sans MS" panose="030F0702030302020204" pitchFamily="66" charset="0"/>
              </a:rPr>
              <a:t>217 nm</a:t>
            </a:r>
            <a:endParaRPr lang="zh-TW" altLang="en-US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A1BA8F5-79A9-44A3-A39D-DEE26922EBD3}"/>
              </a:ext>
            </a:extLst>
          </p:cNvPr>
          <p:cNvSpPr txBox="1"/>
          <p:nvPr/>
        </p:nvSpPr>
        <p:spPr>
          <a:xfrm>
            <a:off x="1890117" y="2323358"/>
            <a:ext cx="86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Comic Sans MS" panose="030F0702030302020204" pitchFamily="66" charset="0"/>
              </a:rPr>
              <a:t>165 nm</a:t>
            </a:r>
            <a:endParaRPr lang="zh-TW" altLang="en-US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23D0FD01-BBB6-4D56-AE39-3EAEC4F58D16}"/>
              </a:ext>
            </a:extLst>
          </p:cNvPr>
          <p:cNvGrpSpPr/>
          <p:nvPr/>
        </p:nvGrpSpPr>
        <p:grpSpPr>
          <a:xfrm>
            <a:off x="4684809" y="1169438"/>
            <a:ext cx="1027343" cy="2953655"/>
            <a:chOff x="4684809" y="1279166"/>
            <a:chExt cx="1027343" cy="2953655"/>
          </a:xfrm>
        </p:grpSpPr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0C7BE2BB-0B45-4708-86EB-CB4202B327CA}"/>
                </a:ext>
              </a:extLst>
            </p:cNvPr>
            <p:cNvCxnSpPr/>
            <p:nvPr/>
          </p:nvCxnSpPr>
          <p:spPr>
            <a:xfrm>
              <a:off x="4684809" y="1993494"/>
              <a:ext cx="1027343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50DF773C-8659-4C57-9242-B23BFE0D851F}"/>
                </a:ext>
              </a:extLst>
            </p:cNvPr>
            <p:cNvCxnSpPr/>
            <p:nvPr/>
          </p:nvCxnSpPr>
          <p:spPr>
            <a:xfrm>
              <a:off x="4684809" y="1629276"/>
              <a:ext cx="1027343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1A671677-B0F7-4F72-B28C-0F77F62DC413}"/>
                </a:ext>
              </a:extLst>
            </p:cNvPr>
            <p:cNvCxnSpPr/>
            <p:nvPr/>
          </p:nvCxnSpPr>
          <p:spPr>
            <a:xfrm>
              <a:off x="4684809" y="1279166"/>
              <a:ext cx="1027343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DA4CB9D1-0793-4F91-AF08-A744625B5713}"/>
                </a:ext>
              </a:extLst>
            </p:cNvPr>
            <p:cNvCxnSpPr/>
            <p:nvPr/>
          </p:nvCxnSpPr>
          <p:spPr>
            <a:xfrm>
              <a:off x="4684809" y="4232821"/>
              <a:ext cx="1027343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0BF81055-5E8A-4D20-9742-AE2840EFE546}"/>
                </a:ext>
              </a:extLst>
            </p:cNvPr>
            <p:cNvCxnSpPr/>
            <p:nvPr/>
          </p:nvCxnSpPr>
          <p:spPr>
            <a:xfrm>
              <a:off x="4684809" y="3810876"/>
              <a:ext cx="1027343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D3D10FBF-FAF7-41A9-BAF1-3DEFE241DD0E}"/>
                </a:ext>
              </a:extLst>
            </p:cNvPr>
            <p:cNvCxnSpPr/>
            <p:nvPr/>
          </p:nvCxnSpPr>
          <p:spPr>
            <a:xfrm>
              <a:off x="4684809" y="3411401"/>
              <a:ext cx="1027343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群組 74">
            <a:extLst>
              <a:ext uri="{FF2B5EF4-FFF2-40B4-BE49-F238E27FC236}">
                <a16:creationId xmlns:a16="http://schemas.microsoft.com/office/drawing/2014/main" id="{09E11B0D-F066-408A-9A24-71E10785DCC3}"/>
              </a:ext>
            </a:extLst>
          </p:cNvPr>
          <p:cNvGrpSpPr/>
          <p:nvPr/>
        </p:nvGrpSpPr>
        <p:grpSpPr>
          <a:xfrm>
            <a:off x="4004069" y="1098063"/>
            <a:ext cx="591829" cy="3088322"/>
            <a:chOff x="4432563" y="2004677"/>
            <a:chExt cx="642902" cy="2731360"/>
          </a:xfrm>
        </p:grpSpPr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8A023349-23EB-4FBD-A67A-C23942C51658}"/>
                </a:ext>
              </a:extLst>
            </p:cNvPr>
            <p:cNvSpPr txBox="1"/>
            <p:nvPr/>
          </p:nvSpPr>
          <p:spPr>
            <a:xfrm>
              <a:off x="4432563" y="2004677"/>
              <a:ext cx="642902" cy="353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TW" sz="2000" i="1" dirty="0"/>
                <a:t>Ψ</a:t>
              </a:r>
              <a:r>
                <a:rPr lang="en-US" altLang="zh-TW" sz="2000" i="1" baseline="-25000" dirty="0"/>
                <a:t>4</a:t>
              </a:r>
              <a:r>
                <a:rPr lang="en-US" altLang="zh-TW" sz="2000" i="1" dirty="0"/>
                <a:t>*</a:t>
              </a:r>
              <a:endParaRPr lang="zh-TW" altLang="en-US" sz="2000" i="1" dirty="0"/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1116D30C-A780-4793-BA38-F95D1CCD89E3}"/>
                </a:ext>
              </a:extLst>
            </p:cNvPr>
            <p:cNvSpPr txBox="1"/>
            <p:nvPr/>
          </p:nvSpPr>
          <p:spPr>
            <a:xfrm>
              <a:off x="4432563" y="2443849"/>
              <a:ext cx="642902" cy="353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TW" sz="2000" i="1" dirty="0"/>
                <a:t>Ψ</a:t>
              </a:r>
              <a:r>
                <a:rPr lang="en-US" altLang="zh-TW" sz="2000" i="1" baseline="-25000" dirty="0"/>
                <a:t>3</a:t>
              </a:r>
              <a:r>
                <a:rPr lang="en-US" altLang="zh-TW" sz="2000" i="1" dirty="0"/>
                <a:t>*</a:t>
              </a:r>
              <a:endParaRPr lang="zh-TW" altLang="en-US" sz="2000" i="1" dirty="0"/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76A1A175-A033-497D-B465-B4DCB8085FCB}"/>
                </a:ext>
              </a:extLst>
            </p:cNvPr>
            <p:cNvSpPr txBox="1"/>
            <p:nvPr/>
          </p:nvSpPr>
          <p:spPr>
            <a:xfrm>
              <a:off x="4432563" y="3941100"/>
              <a:ext cx="503594" cy="353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TW" sz="2000" i="1" dirty="0"/>
                <a:t>Ψ</a:t>
              </a:r>
              <a:r>
                <a:rPr lang="en-US" altLang="zh-TW" sz="2000" i="1" baseline="-25000" dirty="0"/>
                <a:t>2</a:t>
              </a:r>
              <a:endParaRPr lang="zh-TW" altLang="en-US" sz="2000" i="1" dirty="0"/>
            </a:p>
          </p:txBody>
        </p: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B580B785-F504-467D-99F8-C7225DBD7257}"/>
                </a:ext>
              </a:extLst>
            </p:cNvPr>
            <p:cNvSpPr txBox="1"/>
            <p:nvPr/>
          </p:nvSpPr>
          <p:spPr>
            <a:xfrm>
              <a:off x="4432563" y="4382174"/>
              <a:ext cx="503594" cy="353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TW" sz="2000" i="1" dirty="0"/>
                <a:t>Ψ</a:t>
              </a:r>
              <a:r>
                <a:rPr lang="en-US" altLang="zh-TW" sz="2000" i="1" baseline="-25000" dirty="0"/>
                <a:t>1</a:t>
              </a:r>
              <a:endParaRPr lang="zh-TW" altLang="en-US" sz="2000" i="1" dirty="0"/>
            </a:p>
          </p:txBody>
        </p: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C936932D-87E1-4945-865A-7FA936164E68}"/>
              </a:ext>
            </a:extLst>
          </p:cNvPr>
          <p:cNvSpPr/>
          <p:nvPr/>
        </p:nvSpPr>
        <p:spPr>
          <a:xfrm>
            <a:off x="2863391" y="4089494"/>
            <a:ext cx="1336648" cy="690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400" dirty="0">
                <a:ea typeface="ＭＳ Ｐゴシック" pitchFamily="34" charset="-128"/>
              </a:rPr>
              <a:t>Buta-1,3-</a:t>
            </a:r>
            <a:br>
              <a:rPr lang="en-US" altLang="zh-TW" sz="2400" dirty="0">
                <a:ea typeface="ＭＳ Ｐゴシック" pitchFamily="34" charset="-128"/>
              </a:rPr>
            </a:br>
            <a:r>
              <a:rPr lang="en-US" altLang="zh-TW" sz="2400" dirty="0">
                <a:ea typeface="ＭＳ Ｐゴシック" pitchFamily="34" charset="-128"/>
              </a:rPr>
              <a:t>diene</a:t>
            </a:r>
            <a:endParaRPr lang="zh-TW" altLang="en-US" sz="2400" dirty="0"/>
          </a:p>
        </p:txBody>
      </p: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AB08A0AE-6AC4-4DD4-9BFD-5DA01DB958F0}"/>
              </a:ext>
            </a:extLst>
          </p:cNvPr>
          <p:cNvGrpSpPr/>
          <p:nvPr/>
        </p:nvGrpSpPr>
        <p:grpSpPr>
          <a:xfrm>
            <a:off x="2363331" y="1351045"/>
            <a:ext cx="591829" cy="2578894"/>
            <a:chOff x="2534902" y="2279737"/>
            <a:chExt cx="642902" cy="2262585"/>
          </a:xfrm>
        </p:grpSpPr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E395F1C4-D8BD-481B-818B-347C0F5E118B}"/>
                </a:ext>
              </a:extLst>
            </p:cNvPr>
            <p:cNvSpPr txBox="1"/>
            <p:nvPr/>
          </p:nvSpPr>
          <p:spPr>
            <a:xfrm>
              <a:off x="2534902" y="2279737"/>
              <a:ext cx="642902" cy="3510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TW" sz="2000" i="1" dirty="0"/>
                <a:t>Ψ</a:t>
              </a:r>
              <a:r>
                <a:rPr lang="en-US" altLang="zh-TW" sz="2000" i="1" baseline="-25000" dirty="0"/>
                <a:t>2</a:t>
              </a:r>
              <a:r>
                <a:rPr lang="zh-TW" altLang="en-US" sz="2000" i="1" dirty="0"/>
                <a:t>*</a:t>
              </a:r>
            </a:p>
          </p:txBody>
        </p: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0D201CEB-EE66-4FF3-BDD8-1E6AF4A19FBA}"/>
                </a:ext>
              </a:extLst>
            </p:cNvPr>
            <p:cNvSpPr txBox="1"/>
            <p:nvPr/>
          </p:nvSpPr>
          <p:spPr>
            <a:xfrm>
              <a:off x="2534902" y="4191287"/>
              <a:ext cx="503594" cy="3510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TW" sz="2000" i="1" dirty="0"/>
                <a:t>Ψ</a:t>
              </a:r>
              <a:r>
                <a:rPr lang="en-US" altLang="zh-TW" sz="2000" i="1" baseline="-25000" dirty="0"/>
                <a:t>1</a:t>
              </a:r>
              <a:endParaRPr lang="zh-TW" altLang="en-US" sz="2000" i="1" dirty="0"/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0EC17191-1F5C-405C-8999-0F5483902FFF}"/>
              </a:ext>
            </a:extLst>
          </p:cNvPr>
          <p:cNvGrpSpPr/>
          <p:nvPr/>
        </p:nvGrpSpPr>
        <p:grpSpPr>
          <a:xfrm>
            <a:off x="5711869" y="976812"/>
            <a:ext cx="591829" cy="3319660"/>
            <a:chOff x="5711869" y="1086540"/>
            <a:chExt cx="591829" cy="3319660"/>
          </a:xfrm>
        </p:grpSpPr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B42EBA2D-AF4E-4DCC-8398-184DD82D99D1}"/>
                </a:ext>
              </a:extLst>
            </p:cNvPr>
            <p:cNvGrpSpPr/>
            <p:nvPr/>
          </p:nvGrpSpPr>
          <p:grpSpPr>
            <a:xfrm>
              <a:off x="5711869" y="3217204"/>
              <a:ext cx="463588" cy="1188996"/>
              <a:chOff x="5597568" y="3287851"/>
              <a:chExt cx="463588" cy="952832"/>
            </a:xfrm>
          </p:grpSpPr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352A5BE1-FFC6-436C-BA4B-2805D291124D}"/>
                  </a:ext>
                </a:extLst>
              </p:cNvPr>
              <p:cNvSpPr txBox="1"/>
              <p:nvPr/>
            </p:nvSpPr>
            <p:spPr>
              <a:xfrm>
                <a:off x="5597568" y="3287851"/>
                <a:ext cx="463588" cy="3206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altLang="zh-TW" sz="2000" i="1" dirty="0"/>
                  <a:t>Ψ</a:t>
                </a:r>
                <a:r>
                  <a:rPr lang="en-US" altLang="zh-TW" sz="2000" i="1" baseline="-25000" dirty="0"/>
                  <a:t>3</a:t>
                </a:r>
                <a:endParaRPr lang="zh-TW" altLang="en-US" sz="2000" i="1" dirty="0"/>
              </a:p>
            </p:txBody>
          </p:sp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25B01985-17E1-49F2-AEC0-D5E19F569B4B}"/>
                  </a:ext>
                </a:extLst>
              </p:cNvPr>
              <p:cNvSpPr txBox="1"/>
              <p:nvPr/>
            </p:nvSpPr>
            <p:spPr>
              <a:xfrm>
                <a:off x="5597568" y="3603949"/>
                <a:ext cx="463588" cy="3206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altLang="zh-TW" sz="2000" i="1" dirty="0"/>
                  <a:t>Ψ</a:t>
                </a:r>
                <a:r>
                  <a:rPr lang="en-US" altLang="zh-TW" sz="2000" i="1" baseline="-25000" dirty="0"/>
                  <a:t>2</a:t>
                </a:r>
                <a:endParaRPr lang="zh-TW" altLang="en-US" sz="2000" i="1" dirty="0"/>
              </a:p>
            </p:txBody>
          </p:sp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B21CB4AA-4B6A-4EFB-81FE-AFAAD0815B01}"/>
                  </a:ext>
                </a:extLst>
              </p:cNvPr>
              <p:cNvSpPr txBox="1"/>
              <p:nvPr/>
            </p:nvSpPr>
            <p:spPr>
              <a:xfrm>
                <a:off x="5597568" y="3920045"/>
                <a:ext cx="463588" cy="3206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altLang="zh-TW" sz="2000" i="1" dirty="0"/>
                  <a:t>Ψ</a:t>
                </a:r>
                <a:r>
                  <a:rPr lang="en-US" altLang="zh-TW" sz="2000" i="1" baseline="-25000" dirty="0"/>
                  <a:t>1</a:t>
                </a:r>
                <a:endParaRPr lang="zh-TW" altLang="en-US" sz="2000" i="1" dirty="0"/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35EF6E16-C797-4AFD-B5BA-00F57149E3B3}"/>
                </a:ext>
              </a:extLst>
            </p:cNvPr>
            <p:cNvGrpSpPr/>
            <p:nvPr/>
          </p:nvGrpSpPr>
          <p:grpSpPr>
            <a:xfrm>
              <a:off x="5711869" y="1086540"/>
              <a:ext cx="591829" cy="1120784"/>
              <a:chOff x="5597568" y="1033775"/>
              <a:chExt cx="591829" cy="999273"/>
            </a:xfrm>
          </p:grpSpPr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ECA3198F-7038-45F4-B51D-55720C3FE684}"/>
                  </a:ext>
                </a:extLst>
              </p:cNvPr>
              <p:cNvSpPr txBox="1"/>
              <p:nvPr/>
            </p:nvSpPr>
            <p:spPr>
              <a:xfrm>
                <a:off x="5597568" y="1676316"/>
                <a:ext cx="591829" cy="356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altLang="zh-TW" sz="2000" i="1" dirty="0"/>
                  <a:t>Ψ</a:t>
                </a:r>
                <a:r>
                  <a:rPr lang="en-US" altLang="zh-TW" sz="2000" i="1" baseline="-25000" dirty="0"/>
                  <a:t>4</a:t>
                </a:r>
                <a:r>
                  <a:rPr lang="en-US" altLang="zh-TW" sz="2000" i="1" dirty="0"/>
                  <a:t>*</a:t>
                </a:r>
                <a:endParaRPr lang="zh-TW" altLang="en-US" sz="2000" i="1" dirty="0"/>
              </a:p>
            </p:txBody>
          </p:sp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C785ADC7-8134-478F-87D5-374E7AE80967}"/>
                  </a:ext>
                </a:extLst>
              </p:cNvPr>
              <p:cNvSpPr txBox="1"/>
              <p:nvPr/>
            </p:nvSpPr>
            <p:spPr>
              <a:xfrm>
                <a:off x="5597568" y="1355045"/>
                <a:ext cx="591829" cy="356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altLang="zh-TW" sz="2000" i="1" dirty="0"/>
                  <a:t>Ψ</a:t>
                </a:r>
                <a:r>
                  <a:rPr lang="en-US" altLang="zh-TW" sz="2000" i="1" baseline="-25000" dirty="0"/>
                  <a:t>5</a:t>
                </a:r>
                <a:r>
                  <a:rPr lang="en-US" altLang="zh-TW" sz="2000" i="1" dirty="0"/>
                  <a:t>*</a:t>
                </a:r>
                <a:endParaRPr lang="zh-TW" altLang="en-US" sz="2000" i="1" dirty="0"/>
              </a:p>
            </p:txBody>
          </p:sp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DFF8D060-CC2C-426B-B1F4-31F7B431D5F8}"/>
                  </a:ext>
                </a:extLst>
              </p:cNvPr>
              <p:cNvSpPr txBox="1"/>
              <p:nvPr/>
            </p:nvSpPr>
            <p:spPr>
              <a:xfrm>
                <a:off x="5597568" y="1033775"/>
                <a:ext cx="591829" cy="356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altLang="zh-TW" sz="2000" i="1" dirty="0"/>
                  <a:t>Ψ</a:t>
                </a:r>
                <a:r>
                  <a:rPr lang="en-US" altLang="zh-TW" sz="2000" i="1" baseline="-25000" dirty="0"/>
                  <a:t>6</a:t>
                </a:r>
                <a:r>
                  <a:rPr lang="en-US" altLang="zh-TW" sz="2000" i="1" dirty="0"/>
                  <a:t>*</a:t>
                </a:r>
                <a:endParaRPr lang="zh-TW" altLang="en-US" sz="2000" i="1" dirty="0"/>
              </a:p>
            </p:txBody>
          </p:sp>
        </p:grp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528A801C-A94B-4C4D-B9D5-5028BBBA025D}"/>
              </a:ext>
            </a:extLst>
          </p:cNvPr>
          <p:cNvGrpSpPr/>
          <p:nvPr/>
        </p:nvGrpSpPr>
        <p:grpSpPr>
          <a:xfrm>
            <a:off x="7416292" y="829392"/>
            <a:ext cx="616101" cy="3489609"/>
            <a:chOff x="7416292" y="939120"/>
            <a:chExt cx="616101" cy="3489609"/>
          </a:xfrm>
        </p:grpSpPr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5927812A-2629-435A-82E5-3C82ADA50576}"/>
                </a:ext>
              </a:extLst>
            </p:cNvPr>
            <p:cNvSpPr txBox="1"/>
            <p:nvPr/>
          </p:nvSpPr>
          <p:spPr>
            <a:xfrm>
              <a:off x="7416292" y="3455996"/>
              <a:ext cx="463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TW" sz="2000" i="1" dirty="0"/>
                <a:t>Ψ</a:t>
              </a:r>
              <a:r>
                <a:rPr lang="en-US" altLang="zh-TW" sz="2000" i="1" baseline="-25000" dirty="0"/>
                <a:t>3</a:t>
              </a:r>
              <a:endParaRPr lang="zh-TW" altLang="en-US" sz="2000" i="1" dirty="0"/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E81F1A91-C26F-4919-A5AE-A2118712739B}"/>
                </a:ext>
              </a:extLst>
            </p:cNvPr>
            <p:cNvSpPr txBox="1"/>
            <p:nvPr/>
          </p:nvSpPr>
          <p:spPr>
            <a:xfrm>
              <a:off x="7416292" y="3742307"/>
              <a:ext cx="463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TW" sz="2000" i="1" dirty="0"/>
                <a:t>Ψ</a:t>
              </a:r>
              <a:r>
                <a:rPr lang="en-US" altLang="zh-TW" sz="2000" i="1" baseline="-25000" dirty="0"/>
                <a:t>2</a:t>
              </a:r>
              <a:endParaRPr lang="zh-TW" altLang="en-US" sz="2000" i="1" dirty="0"/>
            </a:p>
          </p:txBody>
        </p:sp>
        <p:sp>
          <p:nvSpPr>
            <p:cNvPr id="65" name="文字方塊 64">
              <a:extLst>
                <a:ext uri="{FF2B5EF4-FFF2-40B4-BE49-F238E27FC236}">
                  <a16:creationId xmlns:a16="http://schemas.microsoft.com/office/drawing/2014/main" id="{D26C25AB-A174-425A-93E2-85869C7DD9B4}"/>
                </a:ext>
              </a:extLst>
            </p:cNvPr>
            <p:cNvSpPr txBox="1"/>
            <p:nvPr/>
          </p:nvSpPr>
          <p:spPr>
            <a:xfrm>
              <a:off x="7416292" y="4028619"/>
              <a:ext cx="463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TW" sz="2000" i="1" dirty="0"/>
                <a:t>Ψ</a:t>
              </a:r>
              <a:r>
                <a:rPr lang="en-US" altLang="zh-TW" sz="2000" i="1" baseline="-25000" dirty="0"/>
                <a:t>1</a:t>
              </a:r>
              <a:endParaRPr lang="zh-TW" altLang="en-US" sz="2000" i="1" dirty="0"/>
            </a:p>
          </p:txBody>
        </p:sp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42A2F3E4-605A-4E5A-992A-C72F0EBD46A4}"/>
                </a:ext>
              </a:extLst>
            </p:cNvPr>
            <p:cNvSpPr txBox="1"/>
            <p:nvPr/>
          </p:nvSpPr>
          <p:spPr>
            <a:xfrm>
              <a:off x="7416292" y="3169685"/>
              <a:ext cx="463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TW" sz="2000" i="1" dirty="0"/>
                <a:t>Ψ</a:t>
              </a:r>
              <a:r>
                <a:rPr lang="en-US" altLang="zh-TW" sz="2000" i="1" baseline="-25000" dirty="0"/>
                <a:t>4</a:t>
              </a:r>
              <a:endParaRPr lang="zh-TW" altLang="en-US" sz="2000" i="1" dirty="0"/>
            </a:p>
          </p:txBody>
        </p:sp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810DADCB-ED2E-456F-8690-7BD2905B4E9F}"/>
                </a:ext>
              </a:extLst>
            </p:cNvPr>
            <p:cNvSpPr txBox="1"/>
            <p:nvPr/>
          </p:nvSpPr>
          <p:spPr>
            <a:xfrm>
              <a:off x="7440564" y="1239161"/>
              <a:ext cx="5918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TW" sz="2000" i="1" dirty="0"/>
                <a:t>Ψ</a:t>
              </a:r>
              <a:r>
                <a:rPr lang="en-US" altLang="zh-TW" sz="2000" i="1" baseline="-25000" dirty="0"/>
                <a:t>7</a:t>
              </a:r>
              <a:r>
                <a:rPr lang="en-US" altLang="zh-TW" sz="2000" i="1" dirty="0"/>
                <a:t>*</a:t>
              </a:r>
              <a:endParaRPr lang="zh-TW" altLang="en-US" sz="2000" i="1" dirty="0"/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86FD1FBB-ADF1-4A35-B12C-517781873E33}"/>
                </a:ext>
              </a:extLst>
            </p:cNvPr>
            <p:cNvSpPr txBox="1"/>
            <p:nvPr/>
          </p:nvSpPr>
          <p:spPr>
            <a:xfrm>
              <a:off x="7440564" y="1539202"/>
              <a:ext cx="5918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TW" sz="2000" i="1" dirty="0"/>
                <a:t>Ψ</a:t>
              </a:r>
              <a:r>
                <a:rPr lang="en-US" altLang="zh-TW" sz="2000" i="1" baseline="-25000" dirty="0"/>
                <a:t>6</a:t>
              </a:r>
              <a:r>
                <a:rPr lang="en-US" altLang="zh-TW" sz="2000" i="1" dirty="0"/>
                <a:t>*</a:t>
              </a:r>
              <a:endParaRPr lang="zh-TW" altLang="en-US" sz="2000" i="1" dirty="0"/>
            </a:p>
          </p:txBody>
        </p:sp>
        <p:sp>
          <p:nvSpPr>
            <p:cNvPr id="69" name="文字方塊 68">
              <a:extLst>
                <a:ext uri="{FF2B5EF4-FFF2-40B4-BE49-F238E27FC236}">
                  <a16:creationId xmlns:a16="http://schemas.microsoft.com/office/drawing/2014/main" id="{7888A833-469F-446C-AF0B-4B5A6C48BB93}"/>
                </a:ext>
              </a:extLst>
            </p:cNvPr>
            <p:cNvSpPr txBox="1"/>
            <p:nvPr/>
          </p:nvSpPr>
          <p:spPr>
            <a:xfrm>
              <a:off x="7440564" y="1839243"/>
              <a:ext cx="5918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TW" sz="2000" i="1" dirty="0"/>
                <a:t>Ψ</a:t>
              </a:r>
              <a:r>
                <a:rPr lang="en-US" altLang="zh-TW" sz="2000" i="1" baseline="-25000" dirty="0"/>
                <a:t>5</a:t>
              </a:r>
              <a:r>
                <a:rPr lang="en-US" altLang="zh-TW" sz="2000" i="1" dirty="0"/>
                <a:t>*</a:t>
              </a:r>
              <a:endParaRPr lang="zh-TW" altLang="en-US" sz="2000" i="1" dirty="0"/>
            </a:p>
          </p:txBody>
        </p:sp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7CC22028-553E-4BCE-B74A-ECF98A565603}"/>
                </a:ext>
              </a:extLst>
            </p:cNvPr>
            <p:cNvSpPr txBox="1"/>
            <p:nvPr/>
          </p:nvSpPr>
          <p:spPr>
            <a:xfrm>
              <a:off x="7440564" y="939120"/>
              <a:ext cx="5918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zh-TW" sz="2000" i="1" dirty="0"/>
                <a:t>Ψ</a:t>
              </a:r>
              <a:r>
                <a:rPr lang="en-US" altLang="zh-TW" sz="2000" i="1" baseline="-25000" dirty="0"/>
                <a:t>8</a:t>
              </a:r>
              <a:r>
                <a:rPr lang="en-US" altLang="zh-TW" sz="2000" i="1" dirty="0"/>
                <a:t>*</a:t>
              </a:r>
              <a:endParaRPr lang="zh-TW" altLang="en-US" sz="2000" i="1" dirty="0"/>
            </a:p>
          </p:txBody>
        </p:sp>
      </p:grpSp>
      <p:sp>
        <p:nvSpPr>
          <p:cNvPr id="71" name="矩形 70">
            <a:extLst>
              <a:ext uri="{FF2B5EF4-FFF2-40B4-BE49-F238E27FC236}">
                <a16:creationId xmlns:a16="http://schemas.microsoft.com/office/drawing/2014/main" id="{48497087-20B1-4673-997B-41DA939F61F0}"/>
              </a:ext>
            </a:extLst>
          </p:cNvPr>
          <p:cNvSpPr/>
          <p:nvPr/>
        </p:nvSpPr>
        <p:spPr>
          <a:xfrm>
            <a:off x="1407353" y="3823661"/>
            <a:ext cx="1065934" cy="395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400" dirty="0">
                <a:ea typeface="ＭＳ Ｐゴシック" pitchFamily="34" charset="-128"/>
              </a:rPr>
              <a:t>Ethene</a:t>
            </a:r>
            <a:endParaRPr lang="zh-TW" altLang="en-US" sz="2400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A19F94C8-F4FD-4B9A-9D13-482C5FE65F81}"/>
              </a:ext>
            </a:extLst>
          </p:cNvPr>
          <p:cNvSpPr/>
          <p:nvPr/>
        </p:nvSpPr>
        <p:spPr>
          <a:xfrm>
            <a:off x="4423421" y="4295393"/>
            <a:ext cx="1610698" cy="690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400" dirty="0">
                <a:ea typeface="ＭＳ Ｐゴシック" pitchFamily="34" charset="-128"/>
              </a:rPr>
              <a:t>Hexa-1,3,5-</a:t>
            </a:r>
            <a:br>
              <a:rPr lang="en-US" altLang="zh-TW" sz="2400" dirty="0">
                <a:ea typeface="ＭＳ Ｐゴシック" pitchFamily="34" charset="-128"/>
              </a:rPr>
            </a:br>
            <a:r>
              <a:rPr lang="en-US" altLang="zh-TW" sz="2400" dirty="0">
                <a:ea typeface="ＭＳ Ｐゴシック" pitchFamily="34" charset="-128"/>
              </a:rPr>
              <a:t>triene</a:t>
            </a:r>
            <a:endParaRPr lang="zh-TW" altLang="en-US" sz="2400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6A7845C-EA77-48E8-B4BE-A9FEB19CDF71}"/>
              </a:ext>
            </a:extLst>
          </p:cNvPr>
          <p:cNvSpPr/>
          <p:nvPr/>
        </p:nvSpPr>
        <p:spPr>
          <a:xfrm>
            <a:off x="6233765" y="4339942"/>
            <a:ext cx="1806328" cy="690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400" dirty="0">
                <a:ea typeface="ＭＳ Ｐゴシック" pitchFamily="34" charset="-128"/>
              </a:rPr>
              <a:t>Octa-1,3,5,7-</a:t>
            </a:r>
            <a:br>
              <a:rPr lang="en-US" altLang="zh-TW" sz="2400" dirty="0">
                <a:ea typeface="ＭＳ Ｐゴシック" pitchFamily="34" charset="-128"/>
              </a:rPr>
            </a:br>
            <a:r>
              <a:rPr lang="en-US" altLang="zh-TW" sz="2400" dirty="0">
                <a:ea typeface="ＭＳ Ｐゴシック" pitchFamily="34" charset="-128"/>
              </a:rPr>
              <a:t>tetraene</a:t>
            </a:r>
            <a:endParaRPr lang="zh-TW" altLang="en-US" sz="2400" dirty="0"/>
          </a:p>
        </p:txBody>
      </p: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51F3E531-51B9-4B4B-8B82-7ECF1616F2DC}"/>
              </a:ext>
            </a:extLst>
          </p:cNvPr>
          <p:cNvGrpSpPr/>
          <p:nvPr/>
        </p:nvGrpSpPr>
        <p:grpSpPr>
          <a:xfrm>
            <a:off x="1341738" y="1519548"/>
            <a:ext cx="1027343" cy="2181600"/>
            <a:chOff x="1367482" y="2436595"/>
            <a:chExt cx="1116000" cy="1942761"/>
          </a:xfrm>
        </p:grpSpPr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B039F6E9-F1C6-4D83-901D-7F43CD4EC398}"/>
                </a:ext>
              </a:extLst>
            </p:cNvPr>
            <p:cNvCxnSpPr/>
            <p:nvPr/>
          </p:nvCxnSpPr>
          <p:spPr>
            <a:xfrm>
              <a:off x="1367482" y="2436595"/>
              <a:ext cx="1116000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1D7B9BEB-126A-49E7-AC3D-BCA714DE2D8E}"/>
                </a:ext>
              </a:extLst>
            </p:cNvPr>
            <p:cNvCxnSpPr/>
            <p:nvPr/>
          </p:nvCxnSpPr>
          <p:spPr>
            <a:xfrm>
              <a:off x="1367482" y="4379356"/>
              <a:ext cx="1116000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9DB25C7B-8761-4825-9078-4682E9B18DFF}"/>
              </a:ext>
            </a:extLst>
          </p:cNvPr>
          <p:cNvGrpSpPr/>
          <p:nvPr/>
        </p:nvGrpSpPr>
        <p:grpSpPr>
          <a:xfrm>
            <a:off x="2971564" y="1266254"/>
            <a:ext cx="1027343" cy="2682633"/>
            <a:chOff x="2971564" y="1375982"/>
            <a:chExt cx="1027343" cy="2682633"/>
          </a:xfrm>
        </p:grpSpPr>
        <p:grpSp>
          <p:nvGrpSpPr>
            <p:cNvPr id="81" name="群組 80">
              <a:extLst>
                <a:ext uri="{FF2B5EF4-FFF2-40B4-BE49-F238E27FC236}">
                  <a16:creationId xmlns:a16="http://schemas.microsoft.com/office/drawing/2014/main" id="{5377FAA5-9060-43F4-87D9-ABC0E8CB842C}"/>
                </a:ext>
              </a:extLst>
            </p:cNvPr>
            <p:cNvGrpSpPr/>
            <p:nvPr/>
          </p:nvGrpSpPr>
          <p:grpSpPr>
            <a:xfrm>
              <a:off x="2971564" y="1375982"/>
              <a:ext cx="1027343" cy="504000"/>
              <a:chOff x="3187385" y="2150351"/>
              <a:chExt cx="1116000" cy="280162"/>
            </a:xfrm>
          </p:grpSpPr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D355A587-F673-47CC-A9FA-DF26FE93F603}"/>
                  </a:ext>
                </a:extLst>
              </p:cNvPr>
              <p:cNvCxnSpPr/>
              <p:nvPr/>
            </p:nvCxnSpPr>
            <p:spPr>
              <a:xfrm>
                <a:off x="3187385" y="2430513"/>
                <a:ext cx="1116000" cy="0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接點 25">
                <a:extLst>
                  <a:ext uri="{FF2B5EF4-FFF2-40B4-BE49-F238E27FC236}">
                    <a16:creationId xmlns:a16="http://schemas.microsoft.com/office/drawing/2014/main" id="{5ECE1A89-D8B3-4E7A-80FC-15E9AAF1E80C}"/>
                  </a:ext>
                </a:extLst>
              </p:cNvPr>
              <p:cNvCxnSpPr/>
              <p:nvPr/>
            </p:nvCxnSpPr>
            <p:spPr>
              <a:xfrm flipV="1">
                <a:off x="3187385" y="2150351"/>
                <a:ext cx="1116000" cy="0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97BB3DBB-3077-4878-8C46-4ADFA85788B0}"/>
                </a:ext>
              </a:extLst>
            </p:cNvPr>
            <p:cNvGrpSpPr/>
            <p:nvPr/>
          </p:nvGrpSpPr>
          <p:grpSpPr>
            <a:xfrm>
              <a:off x="2971564" y="3554615"/>
              <a:ext cx="1027343" cy="504000"/>
              <a:chOff x="3187385" y="2150351"/>
              <a:chExt cx="1116000" cy="280162"/>
            </a:xfrm>
          </p:grpSpPr>
          <p:cxnSp>
            <p:nvCxnSpPr>
              <p:cNvPr id="83" name="直線接點 82">
                <a:extLst>
                  <a:ext uri="{FF2B5EF4-FFF2-40B4-BE49-F238E27FC236}">
                    <a16:creationId xmlns:a16="http://schemas.microsoft.com/office/drawing/2014/main" id="{F7BD010E-B7BE-45A4-BF87-68D1410BABC0}"/>
                  </a:ext>
                </a:extLst>
              </p:cNvPr>
              <p:cNvCxnSpPr/>
              <p:nvPr/>
            </p:nvCxnSpPr>
            <p:spPr>
              <a:xfrm>
                <a:off x="3187385" y="2430513"/>
                <a:ext cx="1116000" cy="0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線接點 83">
                <a:extLst>
                  <a:ext uri="{FF2B5EF4-FFF2-40B4-BE49-F238E27FC236}">
                    <a16:creationId xmlns:a16="http://schemas.microsoft.com/office/drawing/2014/main" id="{3E4EF22B-C165-403A-BBF7-FF2C9F0FED7C}"/>
                  </a:ext>
                </a:extLst>
              </p:cNvPr>
              <p:cNvCxnSpPr/>
              <p:nvPr/>
            </p:nvCxnSpPr>
            <p:spPr>
              <a:xfrm flipV="1">
                <a:off x="3187385" y="2150351"/>
                <a:ext cx="1116000" cy="0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95B7B7D6-8E21-4C55-97E1-52ECBB844643}"/>
              </a:ext>
            </a:extLst>
          </p:cNvPr>
          <p:cNvGrpSpPr/>
          <p:nvPr/>
        </p:nvGrpSpPr>
        <p:grpSpPr>
          <a:xfrm>
            <a:off x="6408683" y="1045495"/>
            <a:ext cx="1031881" cy="3117608"/>
            <a:chOff x="6408683" y="1155223"/>
            <a:chExt cx="1031881" cy="3117608"/>
          </a:xfrm>
        </p:grpSpPr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265C74AD-C537-46BC-B895-840266E714E9}"/>
                </a:ext>
              </a:extLst>
            </p:cNvPr>
            <p:cNvGrpSpPr/>
            <p:nvPr/>
          </p:nvGrpSpPr>
          <p:grpSpPr>
            <a:xfrm>
              <a:off x="6413221" y="1155223"/>
              <a:ext cx="1027343" cy="923910"/>
              <a:chOff x="6876619" y="1946790"/>
              <a:chExt cx="1116000" cy="700761"/>
            </a:xfrm>
          </p:grpSpPr>
          <p:cxnSp>
            <p:nvCxnSpPr>
              <p:cNvPr id="21" name="直線接點 20">
                <a:extLst>
                  <a:ext uri="{FF2B5EF4-FFF2-40B4-BE49-F238E27FC236}">
                    <a16:creationId xmlns:a16="http://schemas.microsoft.com/office/drawing/2014/main" id="{E586C3A1-4688-43DD-B548-103A58B6B07C}"/>
                  </a:ext>
                </a:extLst>
              </p:cNvPr>
              <p:cNvCxnSpPr/>
              <p:nvPr/>
            </p:nvCxnSpPr>
            <p:spPr>
              <a:xfrm>
                <a:off x="6876619" y="2647551"/>
                <a:ext cx="1116000" cy="0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接點 30">
                <a:extLst>
                  <a:ext uri="{FF2B5EF4-FFF2-40B4-BE49-F238E27FC236}">
                    <a16:creationId xmlns:a16="http://schemas.microsoft.com/office/drawing/2014/main" id="{2331E29C-E568-476B-BA5B-0CDF896FA425}"/>
                  </a:ext>
                </a:extLst>
              </p:cNvPr>
              <p:cNvCxnSpPr/>
              <p:nvPr/>
            </p:nvCxnSpPr>
            <p:spPr>
              <a:xfrm>
                <a:off x="6876619" y="2413964"/>
                <a:ext cx="1116000" cy="0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接點 31">
                <a:extLst>
                  <a:ext uri="{FF2B5EF4-FFF2-40B4-BE49-F238E27FC236}">
                    <a16:creationId xmlns:a16="http://schemas.microsoft.com/office/drawing/2014/main" id="{1A4B75BD-7AE4-42BD-A597-4F571EAA2CE0}"/>
                  </a:ext>
                </a:extLst>
              </p:cNvPr>
              <p:cNvCxnSpPr/>
              <p:nvPr/>
            </p:nvCxnSpPr>
            <p:spPr>
              <a:xfrm flipV="1">
                <a:off x="6876619" y="2180377"/>
                <a:ext cx="1116000" cy="0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接點 33">
                <a:extLst>
                  <a:ext uri="{FF2B5EF4-FFF2-40B4-BE49-F238E27FC236}">
                    <a16:creationId xmlns:a16="http://schemas.microsoft.com/office/drawing/2014/main" id="{C16CB92A-30B9-4242-929B-22B3842FAFAB}"/>
                  </a:ext>
                </a:extLst>
              </p:cNvPr>
              <p:cNvCxnSpPr/>
              <p:nvPr/>
            </p:nvCxnSpPr>
            <p:spPr>
              <a:xfrm>
                <a:off x="6876619" y="1946790"/>
                <a:ext cx="1116000" cy="0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群組 86">
              <a:extLst>
                <a:ext uri="{FF2B5EF4-FFF2-40B4-BE49-F238E27FC236}">
                  <a16:creationId xmlns:a16="http://schemas.microsoft.com/office/drawing/2014/main" id="{E992C718-17BE-49A1-89B1-F8C5AB09B9D5}"/>
                </a:ext>
              </a:extLst>
            </p:cNvPr>
            <p:cNvGrpSpPr/>
            <p:nvPr/>
          </p:nvGrpSpPr>
          <p:grpSpPr>
            <a:xfrm>
              <a:off x="6408683" y="3348921"/>
              <a:ext cx="1027343" cy="923910"/>
              <a:chOff x="6876619" y="1946790"/>
              <a:chExt cx="1116000" cy="700761"/>
            </a:xfrm>
          </p:grpSpPr>
          <p:cxnSp>
            <p:nvCxnSpPr>
              <p:cNvPr id="88" name="直線接點 87">
                <a:extLst>
                  <a:ext uri="{FF2B5EF4-FFF2-40B4-BE49-F238E27FC236}">
                    <a16:creationId xmlns:a16="http://schemas.microsoft.com/office/drawing/2014/main" id="{7860AF52-108A-4CBD-804B-BEBE7E4FF8C3}"/>
                  </a:ext>
                </a:extLst>
              </p:cNvPr>
              <p:cNvCxnSpPr/>
              <p:nvPr/>
            </p:nvCxnSpPr>
            <p:spPr>
              <a:xfrm>
                <a:off x="6876619" y="2647551"/>
                <a:ext cx="1116000" cy="0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接點 88">
                <a:extLst>
                  <a:ext uri="{FF2B5EF4-FFF2-40B4-BE49-F238E27FC236}">
                    <a16:creationId xmlns:a16="http://schemas.microsoft.com/office/drawing/2014/main" id="{973C2C4B-9758-472E-A43C-2A72A1074CE2}"/>
                  </a:ext>
                </a:extLst>
              </p:cNvPr>
              <p:cNvCxnSpPr/>
              <p:nvPr/>
            </p:nvCxnSpPr>
            <p:spPr>
              <a:xfrm>
                <a:off x="6876619" y="2413964"/>
                <a:ext cx="1116000" cy="0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接點 89">
                <a:extLst>
                  <a:ext uri="{FF2B5EF4-FFF2-40B4-BE49-F238E27FC236}">
                    <a16:creationId xmlns:a16="http://schemas.microsoft.com/office/drawing/2014/main" id="{0E66F3F8-B609-4484-94E6-E1D04FC987C2}"/>
                  </a:ext>
                </a:extLst>
              </p:cNvPr>
              <p:cNvCxnSpPr/>
              <p:nvPr/>
            </p:nvCxnSpPr>
            <p:spPr>
              <a:xfrm flipV="1">
                <a:off x="6876619" y="2180377"/>
                <a:ext cx="1116000" cy="0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接點 90">
                <a:extLst>
                  <a:ext uri="{FF2B5EF4-FFF2-40B4-BE49-F238E27FC236}">
                    <a16:creationId xmlns:a16="http://schemas.microsoft.com/office/drawing/2014/main" id="{2F56A9C3-7623-4B2A-AB09-DA189AB2D92F}"/>
                  </a:ext>
                </a:extLst>
              </p:cNvPr>
              <p:cNvCxnSpPr/>
              <p:nvPr/>
            </p:nvCxnSpPr>
            <p:spPr>
              <a:xfrm>
                <a:off x="6876619" y="1946790"/>
                <a:ext cx="1116000" cy="0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CC137F6D-DE34-4ED7-97BD-5DA5A90B765C}"/>
              </a:ext>
            </a:extLst>
          </p:cNvPr>
          <p:cNvSpPr txBox="1"/>
          <p:nvPr/>
        </p:nvSpPr>
        <p:spPr>
          <a:xfrm>
            <a:off x="7895951" y="3035169"/>
            <a:ext cx="1018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0070C0"/>
                </a:solidFill>
                <a:latin typeface="Comic Sans MS" panose="030F0702030302020204" pitchFamily="66" charset="0"/>
              </a:rPr>
              <a:t>HOMO</a:t>
            </a:r>
            <a:endParaRPr lang="zh-TW" altLang="en-US" sz="2000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F3D0997D-2544-4B5B-A439-F6DAE07BB803}"/>
              </a:ext>
            </a:extLst>
          </p:cNvPr>
          <p:cNvSpPr txBox="1"/>
          <p:nvPr/>
        </p:nvSpPr>
        <p:spPr>
          <a:xfrm>
            <a:off x="7895951" y="1760797"/>
            <a:ext cx="946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LUMO</a:t>
            </a:r>
            <a:endParaRPr lang="zh-TW" altLang="en-US" sz="20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086D3489-F7B2-4D46-BB04-A3CDD7B2F8FB}"/>
              </a:ext>
            </a:extLst>
          </p:cNvPr>
          <p:cNvSpPr txBox="1"/>
          <p:nvPr/>
        </p:nvSpPr>
        <p:spPr>
          <a:xfrm>
            <a:off x="206691" y="6107457"/>
            <a:ext cx="21675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H</a:t>
            </a:r>
            <a:r>
              <a:rPr lang="en-US" altLang="zh-TW" sz="2000" baseline="-25000" dirty="0">
                <a:solidFill>
                  <a:srgbClr val="C00000"/>
                </a:solidFill>
                <a:latin typeface="Comic Sans MS" panose="030F0702030302020204" pitchFamily="66" charset="0"/>
              </a:rPr>
              <a:t>2</a:t>
            </a:r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C=CH-HC=CH</a:t>
            </a:r>
            <a:r>
              <a:rPr lang="en-US" altLang="zh-TW" sz="2000" baseline="-25000" dirty="0">
                <a:solidFill>
                  <a:srgbClr val="C00000"/>
                </a:solidFill>
                <a:latin typeface="Comic Sans MS" panose="030F0702030302020204" pitchFamily="66" charset="0"/>
              </a:rPr>
              <a:t>2</a:t>
            </a:r>
            <a:endParaRPr lang="zh-TW" altLang="en-US" sz="2000" baseline="-250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7C965EDA-F224-44FA-8CAC-62BD032F7659}"/>
              </a:ext>
            </a:extLst>
          </p:cNvPr>
          <p:cNvGrpSpPr/>
          <p:nvPr/>
        </p:nvGrpSpPr>
        <p:grpSpPr>
          <a:xfrm>
            <a:off x="229374" y="4448037"/>
            <a:ext cx="1720343" cy="780989"/>
            <a:chOff x="229374" y="4557765"/>
            <a:chExt cx="1720343" cy="780989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13A62178-CF1A-451D-BD28-6D9C9B612926}"/>
                </a:ext>
              </a:extLst>
            </p:cNvPr>
            <p:cNvSpPr txBox="1"/>
            <p:nvPr/>
          </p:nvSpPr>
          <p:spPr>
            <a:xfrm>
              <a:off x="229374" y="4938644"/>
              <a:ext cx="17203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rgbClr val="C00000"/>
                  </a:solidFill>
                  <a:latin typeface="Comic Sans MS" panose="030F0702030302020204" pitchFamily="66" charset="0"/>
                </a:rPr>
                <a:t>H</a:t>
              </a:r>
              <a:r>
                <a:rPr lang="en-US" altLang="zh-TW" sz="2000" baseline="-25000" dirty="0">
                  <a:solidFill>
                    <a:srgbClr val="C00000"/>
                  </a:solidFill>
                  <a:latin typeface="Comic Sans MS" panose="030F0702030302020204" pitchFamily="66" charset="0"/>
                </a:rPr>
                <a:t>2</a:t>
              </a:r>
              <a:r>
                <a:rPr lang="en-US" altLang="zh-TW" sz="2000" dirty="0">
                  <a:solidFill>
                    <a:srgbClr val="C00000"/>
                  </a:solidFill>
                  <a:latin typeface="Comic Sans MS" panose="030F0702030302020204" pitchFamily="66" charset="0"/>
                </a:rPr>
                <a:t>C=CH-C</a:t>
              </a:r>
              <a:r>
                <a:rPr lang="en-US" altLang="zh-TW" sz="2000" dirty="0">
                  <a:solidFill>
                    <a:srgbClr val="0070C0"/>
                  </a:solidFill>
                  <a:latin typeface="Comic Sans MS" panose="030F0702030302020204" pitchFamily="66" charset="0"/>
                </a:rPr>
                <a:t>=O</a:t>
              </a:r>
              <a:endParaRPr lang="zh-TW" altLang="en-US" sz="2000" dirty="0">
                <a:solidFill>
                  <a:srgbClr val="C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FAB885D-51F4-4618-84E4-09B15C925CB7}"/>
                </a:ext>
              </a:extLst>
            </p:cNvPr>
            <p:cNvSpPr/>
            <p:nvPr/>
          </p:nvSpPr>
          <p:spPr>
            <a:xfrm>
              <a:off x="973860" y="4557765"/>
              <a:ext cx="63991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000" dirty="0">
                  <a:solidFill>
                    <a:srgbClr val="C00000"/>
                  </a:solidFill>
                  <a:latin typeface="Comic Sans MS" panose="030F0702030302020204" pitchFamily="66" charset="0"/>
                </a:rPr>
                <a:t>H</a:t>
              </a:r>
              <a:r>
                <a:rPr lang="en-US" altLang="zh-TW" sz="2000" baseline="-25000" dirty="0">
                  <a:solidFill>
                    <a:srgbClr val="C00000"/>
                  </a:solidFill>
                  <a:latin typeface="Comic Sans MS" panose="030F0702030302020204" pitchFamily="66" charset="0"/>
                </a:rPr>
                <a:t>3</a:t>
              </a:r>
              <a:r>
                <a:rPr lang="en-US" altLang="zh-TW" sz="2000" dirty="0">
                  <a:solidFill>
                    <a:srgbClr val="C00000"/>
                  </a:solidFill>
                  <a:latin typeface="Comic Sans MS" panose="030F0702030302020204" pitchFamily="66" charset="0"/>
                </a:rPr>
                <a:t>C</a:t>
              </a:r>
              <a:endParaRPr lang="zh-TW" altLang="en-US" sz="2000" dirty="0"/>
            </a:p>
          </p:txBody>
        </p: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F48CCB43-7311-48A5-AF9B-D47E5BB62D1F}"/>
                </a:ext>
              </a:extLst>
            </p:cNvPr>
            <p:cNvCxnSpPr/>
            <p:nvPr/>
          </p:nvCxnSpPr>
          <p:spPr>
            <a:xfrm>
              <a:off x="1439435" y="4876635"/>
              <a:ext cx="0" cy="124715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47FDC30B-76BC-4A60-8CFA-B7BC0BF208EE}"/>
              </a:ext>
            </a:extLst>
          </p:cNvPr>
          <p:cNvCxnSpPr>
            <a:cxnSpLocks/>
          </p:cNvCxnSpPr>
          <p:nvPr/>
        </p:nvCxnSpPr>
        <p:spPr>
          <a:xfrm>
            <a:off x="660550" y="5168920"/>
            <a:ext cx="118086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48AFBDD0-B4EC-4F8C-AA22-6DF2226DAC09}"/>
              </a:ext>
            </a:extLst>
          </p:cNvPr>
          <p:cNvSpPr txBox="1"/>
          <p:nvPr/>
        </p:nvSpPr>
        <p:spPr>
          <a:xfrm>
            <a:off x="1885830" y="4825663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Enone</a:t>
            </a:r>
            <a:endParaRPr lang="zh-TW" altLang="en-US" dirty="0">
              <a:solidFill>
                <a:schemeClr val="accent6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8422EA16-38AD-44D0-933D-66B1F7BB29E8}"/>
              </a:ext>
            </a:extLst>
          </p:cNvPr>
          <p:cNvGrpSpPr/>
          <p:nvPr/>
        </p:nvGrpSpPr>
        <p:grpSpPr>
          <a:xfrm>
            <a:off x="225186" y="5242166"/>
            <a:ext cx="2023311" cy="780989"/>
            <a:chOff x="225186" y="5348462"/>
            <a:chExt cx="2023311" cy="780989"/>
          </a:xfrm>
        </p:grpSpPr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31AC01E5-2F5D-4ABA-94AB-88E7FCA7D01B}"/>
                </a:ext>
              </a:extLst>
            </p:cNvPr>
            <p:cNvSpPr txBox="1"/>
            <p:nvPr/>
          </p:nvSpPr>
          <p:spPr>
            <a:xfrm>
              <a:off x="225186" y="5729341"/>
              <a:ext cx="20233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>
                  <a:solidFill>
                    <a:srgbClr val="C00000"/>
                  </a:solidFill>
                  <a:latin typeface="Comic Sans MS" panose="030F0702030302020204" pitchFamily="66" charset="0"/>
                </a:rPr>
                <a:t>H</a:t>
              </a:r>
              <a:r>
                <a:rPr lang="en-US" altLang="zh-TW" sz="2000" baseline="-25000" dirty="0">
                  <a:solidFill>
                    <a:srgbClr val="C00000"/>
                  </a:solidFill>
                  <a:latin typeface="Comic Sans MS" panose="030F0702030302020204" pitchFamily="66" charset="0"/>
                </a:rPr>
                <a:t>2</a:t>
              </a:r>
              <a:r>
                <a:rPr lang="en-US" altLang="zh-TW" sz="2000" dirty="0">
                  <a:solidFill>
                    <a:srgbClr val="C00000"/>
                  </a:solidFill>
                  <a:latin typeface="Comic Sans MS" panose="030F0702030302020204" pitchFamily="66" charset="0"/>
                </a:rPr>
                <a:t>C=CH-C=CH</a:t>
              </a:r>
              <a:r>
                <a:rPr lang="en-US" altLang="zh-TW" sz="2000" baseline="-25000" dirty="0">
                  <a:solidFill>
                    <a:srgbClr val="C00000"/>
                  </a:solidFill>
                  <a:latin typeface="Comic Sans MS" panose="030F0702030302020204" pitchFamily="66" charset="0"/>
                </a:rPr>
                <a:t>2</a:t>
              </a:r>
              <a:endParaRPr lang="zh-TW" altLang="en-US" sz="2000" baseline="-25000" dirty="0">
                <a:solidFill>
                  <a:srgbClr val="C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E2C5D013-E5BB-4394-861F-0952F65BBF76}"/>
                </a:ext>
              </a:extLst>
            </p:cNvPr>
            <p:cNvSpPr/>
            <p:nvPr/>
          </p:nvSpPr>
          <p:spPr>
            <a:xfrm>
              <a:off x="969672" y="5348462"/>
              <a:ext cx="63991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000" dirty="0">
                  <a:solidFill>
                    <a:srgbClr val="C00000"/>
                  </a:solidFill>
                  <a:latin typeface="Comic Sans MS" panose="030F0702030302020204" pitchFamily="66" charset="0"/>
                </a:rPr>
                <a:t>H</a:t>
              </a:r>
              <a:r>
                <a:rPr lang="en-US" altLang="zh-TW" sz="2000" baseline="-25000" dirty="0">
                  <a:solidFill>
                    <a:srgbClr val="C00000"/>
                  </a:solidFill>
                  <a:latin typeface="Comic Sans MS" panose="030F0702030302020204" pitchFamily="66" charset="0"/>
                </a:rPr>
                <a:t>3</a:t>
              </a:r>
              <a:r>
                <a:rPr lang="en-US" altLang="zh-TW" sz="2000" dirty="0">
                  <a:solidFill>
                    <a:srgbClr val="C00000"/>
                  </a:solidFill>
                  <a:latin typeface="Comic Sans MS" panose="030F0702030302020204" pitchFamily="66" charset="0"/>
                </a:rPr>
                <a:t>C</a:t>
              </a:r>
              <a:endParaRPr lang="zh-TW" altLang="en-US" sz="2000" dirty="0"/>
            </a:p>
          </p:txBody>
        </p:sp>
        <p:cxnSp>
          <p:nvCxnSpPr>
            <p:cNvPr id="96" name="直線接點 95">
              <a:extLst>
                <a:ext uri="{FF2B5EF4-FFF2-40B4-BE49-F238E27FC236}">
                  <a16:creationId xmlns:a16="http://schemas.microsoft.com/office/drawing/2014/main" id="{60415BAB-F400-4DEE-8994-BF7FA9EFC787}"/>
                </a:ext>
              </a:extLst>
            </p:cNvPr>
            <p:cNvCxnSpPr/>
            <p:nvPr/>
          </p:nvCxnSpPr>
          <p:spPr>
            <a:xfrm>
              <a:off x="1435247" y="5667332"/>
              <a:ext cx="0" cy="124715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7" name="直線接點 96">
            <a:extLst>
              <a:ext uri="{FF2B5EF4-FFF2-40B4-BE49-F238E27FC236}">
                <a16:creationId xmlns:a16="http://schemas.microsoft.com/office/drawing/2014/main" id="{D489B3BA-E8DA-4B38-A2AF-88D84C742693}"/>
              </a:ext>
            </a:extLst>
          </p:cNvPr>
          <p:cNvCxnSpPr>
            <a:cxnSpLocks/>
          </p:cNvCxnSpPr>
          <p:nvPr/>
        </p:nvCxnSpPr>
        <p:spPr>
          <a:xfrm flipV="1">
            <a:off x="660550" y="5998290"/>
            <a:ext cx="1144707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25ED3213-E6E2-494D-B6E0-5ABCAA57FFF1}"/>
              </a:ext>
            </a:extLst>
          </p:cNvPr>
          <p:cNvSpPr txBox="1"/>
          <p:nvPr/>
        </p:nvSpPr>
        <p:spPr>
          <a:xfrm>
            <a:off x="1680060" y="4241553"/>
            <a:ext cx="1414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All have</a:t>
            </a:r>
            <a:b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</a:b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similar </a:t>
            </a:r>
            <a:r>
              <a:rPr lang="el-GR" altLang="zh-TW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λ</a:t>
            </a:r>
            <a:r>
              <a:rPr lang="en-US" altLang="zh-TW" baseline="-2500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max </a:t>
            </a:r>
            <a:endParaRPr lang="zh-TW" altLang="en-US" baseline="-25000" dirty="0">
              <a:solidFill>
                <a:schemeClr val="accent6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E162668D-5575-4CC7-82BF-6776A14ABBBB}"/>
              </a:ext>
            </a:extLst>
          </p:cNvPr>
          <p:cNvCxnSpPr>
            <a:cxnSpLocks/>
          </p:cNvCxnSpPr>
          <p:nvPr/>
        </p:nvCxnSpPr>
        <p:spPr>
          <a:xfrm flipV="1">
            <a:off x="666472" y="6493741"/>
            <a:ext cx="124303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E6879623-394E-45B2-A642-ECE90361D50C}"/>
              </a:ext>
            </a:extLst>
          </p:cNvPr>
          <p:cNvSpPr txBox="1"/>
          <p:nvPr/>
        </p:nvSpPr>
        <p:spPr>
          <a:xfrm>
            <a:off x="-43338" y="523773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Comic Sans MS" panose="030F0702030302020204" pitchFamily="66" charset="0"/>
              </a:rPr>
              <a:t>(220 nm)</a:t>
            </a:r>
            <a:endParaRPr lang="zh-TW" altLang="en-US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52DD8F26-2FCC-47C4-B5B4-6CA327AEFC69}"/>
              </a:ext>
            </a:extLst>
          </p:cNvPr>
          <p:cNvSpPr txBox="1"/>
          <p:nvPr/>
        </p:nvSpPr>
        <p:spPr>
          <a:xfrm>
            <a:off x="-24903" y="4480299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(219 nm)</a:t>
            </a:r>
            <a:endParaRPr lang="zh-TW" altLang="en-US" dirty="0">
              <a:solidFill>
                <a:schemeClr val="accent6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30EF9340-335B-4C7C-AEC8-1135D8103BE2}"/>
              </a:ext>
            </a:extLst>
          </p:cNvPr>
          <p:cNvSpPr txBox="1"/>
          <p:nvPr/>
        </p:nvSpPr>
        <p:spPr>
          <a:xfrm>
            <a:off x="34834" y="4152478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TW" i="1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n</a:t>
            </a:r>
            <a:r>
              <a:rPr lang="el-GR" altLang="zh-TW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–</a:t>
            </a:r>
            <a:r>
              <a:rPr lang="el-GR" altLang="zh-TW" i="1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π</a:t>
            </a:r>
            <a:r>
              <a:rPr lang="el-GR" altLang="zh-TW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*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 320 nm</a:t>
            </a:r>
            <a:endParaRPr lang="zh-TW" altLang="en-US" dirty="0">
              <a:solidFill>
                <a:schemeClr val="accent6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56FA085-0998-4146-8E7D-F0708677AB8D}"/>
              </a:ext>
            </a:extLst>
          </p:cNvPr>
          <p:cNvSpPr/>
          <p:nvPr/>
        </p:nvSpPr>
        <p:spPr>
          <a:xfrm>
            <a:off x="2140106" y="3377309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dirty="0">
                <a:solidFill>
                  <a:srgbClr val="0070C0"/>
                </a:solidFill>
                <a:ea typeface="微軟正黑體"/>
              </a:rPr>
              <a:t> </a:t>
            </a:r>
            <a:endParaRPr lang="zh-TW" altLang="en-US" dirty="0">
              <a:solidFill>
                <a:srgbClr val="0070C0"/>
              </a:solidFill>
              <a:ea typeface="微軟正黑體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7BC091A2-6693-4190-B7C0-D3B2160CE38D}"/>
              </a:ext>
            </a:extLst>
          </p:cNvPr>
          <p:cNvSpPr/>
          <p:nvPr/>
        </p:nvSpPr>
        <p:spPr>
          <a:xfrm>
            <a:off x="3762301" y="314842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dirty="0">
                <a:solidFill>
                  <a:srgbClr val="0070C0"/>
                </a:solidFill>
                <a:ea typeface="微軟正黑體"/>
              </a:rPr>
              <a:t> </a:t>
            </a:r>
            <a:endParaRPr lang="zh-TW" altLang="en-US" dirty="0">
              <a:solidFill>
                <a:srgbClr val="0070C0"/>
              </a:solidFill>
              <a:ea typeface="微軟正黑體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3371C8B0-F158-4215-8194-77CEEDC60086}"/>
              </a:ext>
            </a:extLst>
          </p:cNvPr>
          <p:cNvSpPr/>
          <p:nvPr/>
        </p:nvSpPr>
        <p:spPr>
          <a:xfrm>
            <a:off x="5430484" y="2988112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dirty="0">
                <a:solidFill>
                  <a:srgbClr val="0070C0"/>
                </a:solidFill>
                <a:ea typeface="微軟正黑體"/>
              </a:rPr>
              <a:t> </a:t>
            </a:r>
            <a:endParaRPr lang="zh-TW" altLang="en-US" dirty="0">
              <a:solidFill>
                <a:srgbClr val="0070C0"/>
              </a:solidFill>
              <a:ea typeface="微軟正黑體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7E78BC6A-9603-46FB-AD3A-ABE4D966C20C}"/>
              </a:ext>
            </a:extLst>
          </p:cNvPr>
          <p:cNvSpPr/>
          <p:nvPr/>
        </p:nvSpPr>
        <p:spPr>
          <a:xfrm>
            <a:off x="7152736" y="2943342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dirty="0">
                <a:solidFill>
                  <a:srgbClr val="0070C0"/>
                </a:solidFill>
                <a:ea typeface="微軟正黑體"/>
              </a:rPr>
              <a:t> </a:t>
            </a:r>
            <a:endParaRPr lang="zh-TW" altLang="en-US" dirty="0">
              <a:solidFill>
                <a:srgbClr val="0070C0"/>
              </a:solidFill>
              <a:ea typeface="微軟正黑體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38287CD8-2436-4424-B688-022E6958592C}"/>
              </a:ext>
            </a:extLst>
          </p:cNvPr>
          <p:cNvSpPr/>
          <p:nvPr/>
        </p:nvSpPr>
        <p:spPr>
          <a:xfrm>
            <a:off x="1684084" y="1199241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dirty="0">
                <a:solidFill>
                  <a:srgbClr val="C00000"/>
                </a:solidFill>
                <a:ea typeface="微軟正黑體"/>
              </a:rPr>
              <a:t> </a:t>
            </a:r>
            <a:endParaRPr lang="zh-TW" altLang="en-US" dirty="0">
              <a:solidFill>
                <a:srgbClr val="C00000"/>
              </a:solidFill>
              <a:ea typeface="微軟正黑體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AADD6C3A-7C00-4F2E-A8BD-3727A65B2356}"/>
              </a:ext>
            </a:extLst>
          </p:cNvPr>
          <p:cNvSpPr/>
          <p:nvPr/>
        </p:nvSpPr>
        <p:spPr>
          <a:xfrm>
            <a:off x="3396141" y="1503927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dirty="0">
                <a:solidFill>
                  <a:srgbClr val="C00000"/>
                </a:solidFill>
                <a:ea typeface="微軟正黑體"/>
              </a:rPr>
              <a:t> </a:t>
            </a:r>
            <a:endParaRPr lang="zh-TW" altLang="en-US" dirty="0">
              <a:solidFill>
                <a:srgbClr val="C00000"/>
              </a:solidFill>
              <a:ea typeface="微軟正黑體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DAD7A06D-D539-467B-B9EC-22BC56DB8337}"/>
              </a:ext>
            </a:extLst>
          </p:cNvPr>
          <p:cNvSpPr/>
          <p:nvPr/>
        </p:nvSpPr>
        <p:spPr>
          <a:xfrm>
            <a:off x="5141323" y="1589865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dirty="0">
                <a:solidFill>
                  <a:srgbClr val="C00000"/>
                </a:solidFill>
                <a:ea typeface="微軟正黑體"/>
              </a:rPr>
              <a:t> </a:t>
            </a:r>
            <a:endParaRPr lang="zh-TW" altLang="en-US" dirty="0">
              <a:solidFill>
                <a:srgbClr val="C00000"/>
              </a:solidFill>
              <a:ea typeface="微軟正黑體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DB0124B7-BEF3-4E1D-A433-C8214562C972}"/>
              </a:ext>
            </a:extLst>
          </p:cNvPr>
          <p:cNvSpPr/>
          <p:nvPr/>
        </p:nvSpPr>
        <p:spPr>
          <a:xfrm>
            <a:off x="6784930" y="1694911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TW" dirty="0">
                <a:solidFill>
                  <a:srgbClr val="C00000"/>
                </a:solidFill>
                <a:ea typeface="微軟正黑體"/>
              </a:rPr>
              <a:t> </a:t>
            </a:r>
            <a:endParaRPr lang="zh-TW" altLang="en-US" dirty="0">
              <a:solidFill>
                <a:srgbClr val="C00000"/>
              </a:solidFill>
              <a:ea typeface="微軟正黑體"/>
            </a:endParaRPr>
          </a:p>
        </p:txBody>
      </p: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CD5DC7B9-35B0-4222-936C-EC6A477CF1E2}"/>
              </a:ext>
            </a:extLst>
          </p:cNvPr>
          <p:cNvSpPr txBox="1"/>
          <p:nvPr/>
        </p:nvSpPr>
        <p:spPr>
          <a:xfrm>
            <a:off x="2286542" y="6106722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Comic Sans MS" panose="030F0702030302020204" pitchFamily="66" charset="0"/>
              </a:rPr>
              <a:t>(217 nm)</a:t>
            </a:r>
            <a:endParaRPr lang="zh-TW" altLang="en-US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8CB8EB4D-690E-48E7-9290-C9D5B8DD33F1}"/>
              </a:ext>
            </a:extLst>
          </p:cNvPr>
          <p:cNvCxnSpPr>
            <a:cxnSpLocks/>
          </p:cNvCxnSpPr>
          <p:nvPr/>
        </p:nvCxnSpPr>
        <p:spPr>
          <a:xfrm flipV="1">
            <a:off x="2263335" y="4766907"/>
            <a:ext cx="1100446" cy="1308303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3FC7C701-1E3B-49D0-B9CF-668569384462}"/>
              </a:ext>
            </a:extLst>
          </p:cNvPr>
          <p:cNvSpPr txBox="1"/>
          <p:nvPr/>
        </p:nvSpPr>
        <p:spPr>
          <a:xfrm>
            <a:off x="2161010" y="4937920"/>
            <a:ext cx="6854270" cy="10895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altLang="zh-TW" sz="2400" dirty="0"/>
              <a:t>As the number of </a:t>
            </a:r>
            <a:r>
              <a:rPr lang="en-US" altLang="zh-TW" sz="2400" dirty="0">
                <a:solidFill>
                  <a:srgbClr val="C00000"/>
                </a:solidFill>
              </a:rPr>
              <a:t>conjugated</a:t>
            </a:r>
            <a:r>
              <a:rPr lang="en-US" altLang="zh-TW" sz="2400" dirty="0"/>
              <a:t> C=C becomes </a:t>
            </a:r>
            <a:r>
              <a:rPr lang="en-US" altLang="zh-TW" sz="2400" dirty="0">
                <a:solidFill>
                  <a:srgbClr val="C00000"/>
                </a:solidFill>
              </a:rPr>
              <a:t>higher</a:t>
            </a:r>
            <a:r>
              <a:rPr lang="en-US" altLang="zh-TW" sz="2400" dirty="0"/>
              <a:t>, </a:t>
            </a:r>
            <a:br>
              <a:rPr lang="en-US" altLang="zh-TW" sz="2400" dirty="0"/>
            </a:br>
            <a:r>
              <a:rPr lang="en-US" altLang="zh-TW" sz="2400" dirty="0"/>
              <a:t>the energy gap between HOMO and LUMO </a:t>
            </a:r>
            <a:r>
              <a:rPr lang="en-US" altLang="zh-TW" sz="2400" dirty="0">
                <a:solidFill>
                  <a:srgbClr val="C00000"/>
                </a:solidFill>
              </a:rPr>
              <a:t>decreases</a:t>
            </a:r>
            <a:r>
              <a:rPr lang="en-US" altLang="zh-TW" sz="2400" dirty="0"/>
              <a:t> </a:t>
            </a:r>
            <a:br>
              <a:rPr lang="en-US" altLang="zh-TW" sz="2400" dirty="0"/>
            </a:br>
            <a:r>
              <a:rPr lang="en-US" altLang="zh-TW" sz="2400" dirty="0"/>
              <a:t>and the wavelength of absorbed light </a:t>
            </a:r>
            <a:r>
              <a:rPr lang="en-US" altLang="zh-TW" sz="2400" dirty="0">
                <a:solidFill>
                  <a:srgbClr val="C00000"/>
                </a:solidFill>
              </a:rPr>
              <a:t>increases</a:t>
            </a:r>
            <a:endParaRPr lang="zh-TW" altLang="en-US" sz="2400" dirty="0">
              <a:solidFill>
                <a:srgbClr val="C00000"/>
              </a:solidFill>
            </a:endParaRPr>
          </a:p>
        </p:txBody>
      </p:sp>
      <p:grpSp>
        <p:nvGrpSpPr>
          <p:cNvPr id="104" name="群組 103">
            <a:extLst>
              <a:ext uri="{FF2B5EF4-FFF2-40B4-BE49-F238E27FC236}">
                <a16:creationId xmlns:a16="http://schemas.microsoft.com/office/drawing/2014/main" id="{C0B28BFD-A762-4B00-95C3-03D38E161DA1}"/>
              </a:ext>
            </a:extLst>
          </p:cNvPr>
          <p:cNvGrpSpPr/>
          <p:nvPr/>
        </p:nvGrpSpPr>
        <p:grpSpPr>
          <a:xfrm>
            <a:off x="4906167" y="5016921"/>
            <a:ext cx="1397531" cy="254982"/>
            <a:chOff x="6605189" y="3302027"/>
            <a:chExt cx="3387778" cy="445514"/>
          </a:xfrm>
        </p:grpSpPr>
        <p:sp useBgFill="1">
          <p:nvSpPr>
            <p:cNvPr id="105" name="矩形 104">
              <a:extLst>
                <a:ext uri="{FF2B5EF4-FFF2-40B4-BE49-F238E27FC236}">
                  <a16:creationId xmlns:a16="http://schemas.microsoft.com/office/drawing/2014/main" id="{987DE03D-DC52-4057-9484-54BC96AA2470}"/>
                </a:ext>
              </a:extLst>
            </p:cNvPr>
            <p:cNvSpPr/>
            <p:nvPr/>
          </p:nvSpPr>
          <p:spPr bwMode="auto">
            <a:xfrm>
              <a:off x="6605189" y="3302027"/>
              <a:ext cx="3387778" cy="445514"/>
            </a:xfrm>
            <a:prstGeom prst="rect">
              <a:avLst/>
            </a:prstGeom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3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微軟正黑體"/>
                <a:cs typeface="Arial" charset="0"/>
              </a:endParaRPr>
            </a:p>
          </p:txBody>
        </p:sp>
        <p:cxnSp>
          <p:nvCxnSpPr>
            <p:cNvPr id="106" name="直線接點 105">
              <a:extLst>
                <a:ext uri="{FF2B5EF4-FFF2-40B4-BE49-F238E27FC236}">
                  <a16:creationId xmlns:a16="http://schemas.microsoft.com/office/drawing/2014/main" id="{A2C3E2CD-3545-4217-90DA-C345F09C2F14}"/>
                </a:ext>
              </a:extLst>
            </p:cNvPr>
            <p:cNvCxnSpPr/>
            <p:nvPr/>
          </p:nvCxnSpPr>
          <p:spPr bwMode="auto">
            <a:xfrm>
              <a:off x="6605189" y="3747541"/>
              <a:ext cx="3387778" cy="0"/>
            </a:xfrm>
            <a:prstGeom prst="line">
              <a:avLst/>
            </a:prstGeom>
            <a:solidFill>
              <a:schemeClr val="tx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07" name="群組 106">
            <a:extLst>
              <a:ext uri="{FF2B5EF4-FFF2-40B4-BE49-F238E27FC236}">
                <a16:creationId xmlns:a16="http://schemas.microsoft.com/office/drawing/2014/main" id="{2CAF79BA-002A-42BF-8150-03F13B9A4871}"/>
              </a:ext>
            </a:extLst>
          </p:cNvPr>
          <p:cNvGrpSpPr/>
          <p:nvPr/>
        </p:nvGrpSpPr>
        <p:grpSpPr>
          <a:xfrm>
            <a:off x="7746469" y="5698965"/>
            <a:ext cx="1188720" cy="254982"/>
            <a:chOff x="6605189" y="3302027"/>
            <a:chExt cx="3387778" cy="445514"/>
          </a:xfrm>
        </p:grpSpPr>
        <p:sp useBgFill="1">
          <p:nvSpPr>
            <p:cNvPr id="108" name="矩形 107">
              <a:extLst>
                <a:ext uri="{FF2B5EF4-FFF2-40B4-BE49-F238E27FC236}">
                  <a16:creationId xmlns:a16="http://schemas.microsoft.com/office/drawing/2014/main" id="{8F280FDB-BE0E-470E-92C1-B41BC1EE4238}"/>
                </a:ext>
              </a:extLst>
            </p:cNvPr>
            <p:cNvSpPr/>
            <p:nvPr/>
          </p:nvSpPr>
          <p:spPr bwMode="auto">
            <a:xfrm>
              <a:off x="6605189" y="3302027"/>
              <a:ext cx="3387778" cy="445514"/>
            </a:xfrm>
            <a:prstGeom prst="rect">
              <a:avLst/>
            </a:prstGeom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3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微軟正黑體"/>
                <a:cs typeface="Arial" charset="0"/>
              </a:endParaRPr>
            </a:p>
          </p:txBody>
        </p:sp>
        <p:cxnSp>
          <p:nvCxnSpPr>
            <p:cNvPr id="109" name="直線接點 108">
              <a:extLst>
                <a:ext uri="{FF2B5EF4-FFF2-40B4-BE49-F238E27FC236}">
                  <a16:creationId xmlns:a16="http://schemas.microsoft.com/office/drawing/2014/main" id="{022CC2C5-FF93-4211-8DC7-9E77948A3484}"/>
                </a:ext>
              </a:extLst>
            </p:cNvPr>
            <p:cNvCxnSpPr/>
            <p:nvPr/>
          </p:nvCxnSpPr>
          <p:spPr bwMode="auto">
            <a:xfrm>
              <a:off x="6605189" y="3747541"/>
              <a:ext cx="3387778" cy="0"/>
            </a:xfrm>
            <a:prstGeom prst="line">
              <a:avLst/>
            </a:prstGeom>
            <a:solidFill>
              <a:schemeClr val="tx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1208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5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0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35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0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5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500"/>
                            </p:stCondLst>
                            <p:childTnLst>
                              <p:par>
                                <p:cTn id="1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54" grpId="0"/>
      <p:bldP spid="71" grpId="0"/>
      <p:bldP spid="72" grpId="0"/>
      <p:bldP spid="73" grpId="0"/>
      <p:bldP spid="92" grpId="0"/>
      <p:bldP spid="93" grpId="0"/>
      <p:bldP spid="78" grpId="0"/>
      <p:bldP spid="27" grpId="0"/>
      <p:bldP spid="98" grpId="0"/>
      <p:bldP spid="100" grpId="0"/>
      <p:bldP spid="101" grpId="0"/>
      <p:bldP spid="102" grpId="0"/>
      <p:bldP spid="43" grpId="0"/>
      <p:bldP spid="103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9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4049EF-F1BC-400A-982A-B30F71B77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3354"/>
            <a:ext cx="7886700" cy="1200053"/>
          </a:xfrm>
        </p:spPr>
        <p:txBody>
          <a:bodyPr/>
          <a:lstStyle/>
          <a:p>
            <a:pPr algn="ctr"/>
            <a:r>
              <a:rPr lang="en-US" altLang="zh-TW" b="1" dirty="0"/>
              <a:t>UV absorption in </a:t>
            </a:r>
            <a:br>
              <a:rPr lang="en-US" altLang="zh-TW" b="1" dirty="0"/>
            </a:br>
            <a:r>
              <a:rPr lang="en-US" altLang="zh-TW" b="1" dirty="0"/>
              <a:t>cyclic vs linear conjugation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871C3A-5F4F-4413-AA80-1CDEAB5ED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5" name="Picture 1" descr="10p343_f20.jpg">
            <a:extLst>
              <a:ext uri="{FF2B5EF4-FFF2-40B4-BE49-F238E27FC236}">
                <a16:creationId xmlns:a16="http://schemas.microsoft.com/office/drawing/2014/main" id="{0F003F2D-85E5-4980-93EA-DAC854ACE7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215" b="23493"/>
          <a:stretch/>
        </p:blipFill>
        <p:spPr bwMode="auto">
          <a:xfrm>
            <a:off x="340883" y="1411255"/>
            <a:ext cx="628764" cy="3767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093A4FDC-8446-4FA7-ACEC-AA1F96BBFFCC}"/>
              </a:ext>
            </a:extLst>
          </p:cNvPr>
          <p:cNvGrpSpPr/>
          <p:nvPr/>
        </p:nvGrpSpPr>
        <p:grpSpPr>
          <a:xfrm>
            <a:off x="1017256" y="2028257"/>
            <a:ext cx="1447758" cy="2903301"/>
            <a:chOff x="1017256" y="2000825"/>
            <a:chExt cx="1447758" cy="2903301"/>
          </a:xfrm>
        </p:grpSpPr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20AE303C-3734-4181-A980-AE23E7016F1E}"/>
                </a:ext>
              </a:extLst>
            </p:cNvPr>
            <p:cNvCxnSpPr>
              <a:cxnSpLocks/>
            </p:cNvCxnSpPr>
            <p:nvPr/>
          </p:nvCxnSpPr>
          <p:spPr>
            <a:xfrm>
              <a:off x="1475342" y="2169328"/>
              <a:ext cx="0" cy="2181600"/>
            </a:xfrm>
            <a:prstGeom prst="line">
              <a:avLst/>
            </a:prstGeom>
            <a:ln w="127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2A1BA8F5-79A9-44A3-A39D-DEE26922EBD3}"/>
                </a:ext>
              </a:extLst>
            </p:cNvPr>
            <p:cNvSpPr txBox="1"/>
            <p:nvPr/>
          </p:nvSpPr>
          <p:spPr>
            <a:xfrm>
              <a:off x="1511893" y="2973138"/>
              <a:ext cx="66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C00000"/>
                  </a:solidFill>
                  <a:latin typeface="Comic Sans MS" panose="030F0702030302020204" pitchFamily="66" charset="0"/>
                </a:rPr>
                <a:t>165 nm</a:t>
              </a:r>
              <a:endParaRPr lang="zh-TW" altLang="en-US" dirty="0">
                <a:solidFill>
                  <a:srgbClr val="C00000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51F3E531-51B9-4B4B-8B82-7ECF1616F2DC}"/>
                </a:ext>
              </a:extLst>
            </p:cNvPr>
            <p:cNvGrpSpPr/>
            <p:nvPr/>
          </p:nvGrpSpPr>
          <p:grpSpPr>
            <a:xfrm>
              <a:off x="1093214" y="2169328"/>
              <a:ext cx="784361" cy="2181600"/>
              <a:chOff x="1367482" y="2436595"/>
              <a:chExt cx="1116000" cy="1942761"/>
            </a:xfrm>
          </p:grpSpPr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B039F6E9-F1C6-4D83-901D-7F43CD4EC398}"/>
                  </a:ext>
                </a:extLst>
              </p:cNvPr>
              <p:cNvCxnSpPr/>
              <p:nvPr/>
            </p:nvCxnSpPr>
            <p:spPr>
              <a:xfrm>
                <a:off x="1367482" y="2436595"/>
                <a:ext cx="1116000" cy="0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接點 35">
                <a:extLst>
                  <a:ext uri="{FF2B5EF4-FFF2-40B4-BE49-F238E27FC236}">
                    <a16:creationId xmlns:a16="http://schemas.microsoft.com/office/drawing/2014/main" id="{1D7B9BEB-126A-49E7-AC3D-BCA714DE2D8E}"/>
                  </a:ext>
                </a:extLst>
              </p:cNvPr>
              <p:cNvCxnSpPr/>
              <p:nvPr/>
            </p:nvCxnSpPr>
            <p:spPr>
              <a:xfrm>
                <a:off x="1367482" y="4379356"/>
                <a:ext cx="1116000" cy="0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群組 73">
              <a:extLst>
                <a:ext uri="{FF2B5EF4-FFF2-40B4-BE49-F238E27FC236}">
                  <a16:creationId xmlns:a16="http://schemas.microsoft.com/office/drawing/2014/main" id="{AB08A0AE-6AC4-4DD4-9BFD-5DA01DB958F0}"/>
                </a:ext>
              </a:extLst>
            </p:cNvPr>
            <p:cNvGrpSpPr/>
            <p:nvPr/>
          </p:nvGrpSpPr>
          <p:grpSpPr>
            <a:xfrm>
              <a:off x="1873185" y="2000825"/>
              <a:ext cx="591829" cy="2578894"/>
              <a:chOff x="2534902" y="2279737"/>
              <a:chExt cx="842062" cy="2262585"/>
            </a:xfrm>
          </p:grpSpPr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E395F1C4-D8BD-481B-818B-347C0F5E118B}"/>
                  </a:ext>
                </a:extLst>
              </p:cNvPr>
              <p:cNvSpPr txBox="1"/>
              <p:nvPr/>
            </p:nvSpPr>
            <p:spPr>
              <a:xfrm>
                <a:off x="2534902" y="2279737"/>
                <a:ext cx="842062" cy="3510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altLang="zh-TW" sz="2000" i="1" dirty="0"/>
                  <a:t>Ψ</a:t>
                </a:r>
                <a:r>
                  <a:rPr lang="en-US" altLang="zh-TW" sz="2000" i="1" baseline="-25000" dirty="0"/>
                  <a:t>2</a:t>
                </a:r>
                <a:r>
                  <a:rPr lang="zh-TW" altLang="en-US" sz="2000" i="1" dirty="0"/>
                  <a:t>*</a:t>
                </a:r>
              </a:p>
            </p:txBody>
          </p:sp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0D201CEB-EE66-4FF3-BDD8-1E6AF4A19FBA}"/>
                  </a:ext>
                </a:extLst>
              </p:cNvPr>
              <p:cNvSpPr txBox="1"/>
              <p:nvPr/>
            </p:nvSpPr>
            <p:spPr>
              <a:xfrm>
                <a:off x="2534902" y="4191287"/>
                <a:ext cx="659599" cy="3510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altLang="zh-TW" sz="2000" i="1" dirty="0"/>
                  <a:t>Ψ</a:t>
                </a:r>
                <a:r>
                  <a:rPr lang="en-US" altLang="zh-TW" sz="2000" i="1" baseline="-25000" dirty="0"/>
                  <a:t>1</a:t>
                </a:r>
                <a:endParaRPr lang="zh-TW" altLang="en-US" sz="2000" i="1" dirty="0"/>
              </a:p>
            </p:txBody>
          </p:sp>
        </p:grp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48497087-20B1-4673-997B-41DA939F61F0}"/>
                </a:ext>
              </a:extLst>
            </p:cNvPr>
            <p:cNvSpPr/>
            <p:nvPr/>
          </p:nvSpPr>
          <p:spPr>
            <a:xfrm>
              <a:off x="1017256" y="4508953"/>
              <a:ext cx="1065933" cy="3951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TW" sz="2400" dirty="0">
                  <a:ea typeface="ＭＳ Ｐゴシック" pitchFamily="34" charset="-128"/>
                </a:rPr>
                <a:t>Ethene</a:t>
              </a:r>
              <a:endParaRPr lang="zh-TW" altLang="en-US" sz="2400" dirty="0"/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6B6DBD3C-F5A6-4648-9C7B-03A6B8942CC4}"/>
              </a:ext>
            </a:extLst>
          </p:cNvPr>
          <p:cNvGrpSpPr/>
          <p:nvPr/>
        </p:nvGrpSpPr>
        <p:grpSpPr>
          <a:xfrm>
            <a:off x="2557395" y="1673781"/>
            <a:ext cx="1646544" cy="4013243"/>
            <a:chOff x="2557395" y="1646349"/>
            <a:chExt cx="1646544" cy="4013243"/>
          </a:xfrm>
        </p:grpSpPr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22C471E0-7E69-40A4-B76C-1DC477637CDA}"/>
                </a:ext>
              </a:extLst>
            </p:cNvPr>
            <p:cNvCxnSpPr>
              <a:cxnSpLocks/>
            </p:cNvCxnSpPr>
            <p:nvPr/>
          </p:nvCxnSpPr>
          <p:spPr>
            <a:xfrm>
              <a:off x="3243272" y="2561728"/>
              <a:ext cx="0" cy="1396800"/>
            </a:xfrm>
            <a:prstGeom prst="line">
              <a:avLst/>
            </a:prstGeom>
            <a:ln w="127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88D2F735-E4D7-489F-8ECC-17EE6EE66BCB}"/>
                </a:ext>
              </a:extLst>
            </p:cNvPr>
            <p:cNvSpPr txBox="1"/>
            <p:nvPr/>
          </p:nvSpPr>
          <p:spPr>
            <a:xfrm>
              <a:off x="3362744" y="2973138"/>
              <a:ext cx="6863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C00000"/>
                  </a:solidFill>
                  <a:latin typeface="Comic Sans MS" panose="030F0702030302020204" pitchFamily="66" charset="0"/>
                </a:rPr>
                <a:t>258 nm</a:t>
              </a:r>
              <a:endParaRPr lang="zh-TW" altLang="en-US" dirty="0">
                <a:solidFill>
                  <a:srgbClr val="C00000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0C7BE2BB-0B45-4708-86EB-CB4202B327CA}"/>
                </a:ext>
              </a:extLst>
            </p:cNvPr>
            <p:cNvCxnSpPr/>
            <p:nvPr/>
          </p:nvCxnSpPr>
          <p:spPr>
            <a:xfrm>
              <a:off x="2827966" y="2533546"/>
              <a:ext cx="784361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50DF773C-8659-4C57-9242-B23BFE0D851F}"/>
                </a:ext>
              </a:extLst>
            </p:cNvPr>
            <p:cNvCxnSpPr/>
            <p:nvPr/>
          </p:nvCxnSpPr>
          <p:spPr>
            <a:xfrm>
              <a:off x="2827966" y="2169328"/>
              <a:ext cx="784361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1A671677-B0F7-4F72-B28C-0F77F62DC413}"/>
                </a:ext>
              </a:extLst>
            </p:cNvPr>
            <p:cNvCxnSpPr/>
            <p:nvPr/>
          </p:nvCxnSpPr>
          <p:spPr>
            <a:xfrm>
              <a:off x="2827966" y="1819218"/>
              <a:ext cx="784361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DA4CB9D1-0793-4F91-AF08-A744625B5713}"/>
                </a:ext>
              </a:extLst>
            </p:cNvPr>
            <p:cNvCxnSpPr/>
            <p:nvPr/>
          </p:nvCxnSpPr>
          <p:spPr>
            <a:xfrm>
              <a:off x="2827966" y="4772873"/>
              <a:ext cx="784361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0BF81055-5E8A-4D20-9742-AE2840EFE546}"/>
                </a:ext>
              </a:extLst>
            </p:cNvPr>
            <p:cNvCxnSpPr/>
            <p:nvPr/>
          </p:nvCxnSpPr>
          <p:spPr>
            <a:xfrm>
              <a:off x="2827966" y="4350928"/>
              <a:ext cx="784361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D3D10FBF-FAF7-41A9-BAF1-3DEFE241DD0E}"/>
                </a:ext>
              </a:extLst>
            </p:cNvPr>
            <p:cNvCxnSpPr/>
            <p:nvPr/>
          </p:nvCxnSpPr>
          <p:spPr>
            <a:xfrm>
              <a:off x="2827966" y="3951453"/>
              <a:ext cx="784361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96E50491-1849-4E5E-BB1C-D332B68967C4}"/>
                </a:ext>
              </a:extLst>
            </p:cNvPr>
            <p:cNvGrpSpPr/>
            <p:nvPr/>
          </p:nvGrpSpPr>
          <p:grpSpPr>
            <a:xfrm>
              <a:off x="3612110" y="1646349"/>
              <a:ext cx="591829" cy="3304385"/>
              <a:chOff x="6304217" y="1979704"/>
              <a:chExt cx="842062" cy="2837692"/>
            </a:xfrm>
          </p:grpSpPr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ECA3198F-7038-45F4-B51D-55720C3FE684}"/>
                  </a:ext>
                </a:extLst>
              </p:cNvPr>
              <p:cNvSpPr txBox="1"/>
              <p:nvPr/>
            </p:nvSpPr>
            <p:spPr>
              <a:xfrm>
                <a:off x="6304217" y="2549346"/>
                <a:ext cx="842062" cy="343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altLang="zh-TW" sz="2000" i="1" dirty="0"/>
                  <a:t>Ψ</a:t>
                </a:r>
                <a:r>
                  <a:rPr lang="en-US" altLang="zh-TW" sz="2000" i="1" baseline="-25000" dirty="0"/>
                  <a:t>4</a:t>
                </a:r>
                <a:r>
                  <a:rPr lang="en-US" altLang="zh-TW" sz="2000" i="1" dirty="0"/>
                  <a:t>*</a:t>
                </a:r>
                <a:endParaRPr lang="zh-TW" altLang="en-US" sz="2000" i="1" dirty="0"/>
              </a:p>
            </p:txBody>
          </p:sp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352A5BE1-FFC6-436C-BA4B-2805D291124D}"/>
                  </a:ext>
                </a:extLst>
              </p:cNvPr>
              <p:cNvSpPr txBox="1"/>
              <p:nvPr/>
            </p:nvSpPr>
            <p:spPr>
              <a:xfrm>
                <a:off x="6304217" y="3805031"/>
                <a:ext cx="659599" cy="343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altLang="zh-TW" sz="2000" i="1" dirty="0"/>
                  <a:t>Ψ</a:t>
                </a:r>
                <a:r>
                  <a:rPr lang="en-US" altLang="zh-TW" sz="2000" i="1" baseline="-25000" dirty="0"/>
                  <a:t>3</a:t>
                </a:r>
                <a:endParaRPr lang="zh-TW" altLang="en-US" sz="2000" i="1" dirty="0"/>
              </a:p>
            </p:txBody>
          </p:sp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25B01985-17E1-49F2-AEC0-D5E19F569B4B}"/>
                  </a:ext>
                </a:extLst>
              </p:cNvPr>
              <p:cNvSpPr txBox="1"/>
              <p:nvPr/>
            </p:nvSpPr>
            <p:spPr>
              <a:xfrm>
                <a:off x="6304217" y="4143016"/>
                <a:ext cx="659599" cy="343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altLang="zh-TW" sz="2000" i="1" dirty="0"/>
                  <a:t>Ψ</a:t>
                </a:r>
                <a:r>
                  <a:rPr lang="en-US" altLang="zh-TW" sz="2000" i="1" baseline="-25000" dirty="0"/>
                  <a:t>2</a:t>
                </a:r>
                <a:endParaRPr lang="zh-TW" altLang="en-US" sz="2000" i="1" dirty="0"/>
              </a:p>
            </p:txBody>
          </p:sp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B21CB4AA-4B6A-4EFB-81FE-AFAAD0815B01}"/>
                  </a:ext>
                </a:extLst>
              </p:cNvPr>
              <p:cNvSpPr txBox="1"/>
              <p:nvPr/>
            </p:nvSpPr>
            <p:spPr>
              <a:xfrm>
                <a:off x="6304217" y="4473795"/>
                <a:ext cx="659599" cy="343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altLang="zh-TW" sz="2000" i="1" dirty="0"/>
                  <a:t>Ψ</a:t>
                </a:r>
                <a:r>
                  <a:rPr lang="en-US" altLang="zh-TW" sz="2000" i="1" baseline="-25000" dirty="0"/>
                  <a:t>1</a:t>
                </a:r>
                <a:endParaRPr lang="zh-TW" altLang="en-US" sz="2000" i="1" dirty="0"/>
              </a:p>
            </p:txBody>
          </p:sp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C785ADC7-8134-478F-87D5-374E7AE80967}"/>
                  </a:ext>
                </a:extLst>
              </p:cNvPr>
              <p:cNvSpPr txBox="1"/>
              <p:nvPr/>
            </p:nvSpPr>
            <p:spPr>
              <a:xfrm>
                <a:off x="6304217" y="2257321"/>
                <a:ext cx="842062" cy="343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altLang="zh-TW" sz="2000" i="1" dirty="0"/>
                  <a:t>Ψ</a:t>
                </a:r>
                <a:r>
                  <a:rPr lang="en-US" altLang="zh-TW" sz="2000" i="1" baseline="-25000" dirty="0"/>
                  <a:t>5</a:t>
                </a:r>
                <a:r>
                  <a:rPr lang="en-US" altLang="zh-TW" sz="2000" i="1" dirty="0"/>
                  <a:t>*</a:t>
                </a:r>
                <a:endParaRPr lang="zh-TW" altLang="en-US" sz="2000" i="1" dirty="0"/>
              </a:p>
            </p:txBody>
          </p:sp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DFF8D060-CC2C-426B-B1F4-31F7B431D5F8}"/>
                  </a:ext>
                </a:extLst>
              </p:cNvPr>
              <p:cNvSpPr txBox="1"/>
              <p:nvPr/>
            </p:nvSpPr>
            <p:spPr>
              <a:xfrm>
                <a:off x="6304217" y="1979704"/>
                <a:ext cx="842062" cy="343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altLang="zh-TW" sz="2000" i="1" dirty="0"/>
                  <a:t>Ψ</a:t>
                </a:r>
                <a:r>
                  <a:rPr lang="en-US" altLang="zh-TW" sz="2000" i="1" baseline="-25000" dirty="0"/>
                  <a:t>6</a:t>
                </a:r>
                <a:r>
                  <a:rPr lang="en-US" altLang="zh-TW" sz="2000" i="1" dirty="0"/>
                  <a:t>*</a:t>
                </a:r>
                <a:endParaRPr lang="zh-TW" altLang="en-US" sz="2000" i="1" dirty="0"/>
              </a:p>
            </p:txBody>
          </p:sp>
        </p:grp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A19F94C8-F4FD-4B9A-9D13-482C5FE65F81}"/>
                </a:ext>
              </a:extLst>
            </p:cNvPr>
            <p:cNvSpPr/>
            <p:nvPr/>
          </p:nvSpPr>
          <p:spPr>
            <a:xfrm>
              <a:off x="2557395" y="4968954"/>
              <a:ext cx="1610697" cy="6906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TW" sz="2400" dirty="0">
                  <a:ea typeface="ＭＳ Ｐゴシック" pitchFamily="34" charset="-128"/>
                </a:rPr>
                <a:t>Hexa-1,3,5-</a:t>
              </a:r>
              <a:br>
                <a:rPr lang="en-US" altLang="zh-TW" sz="2400" dirty="0">
                  <a:ea typeface="ＭＳ Ｐゴシック" pitchFamily="34" charset="-128"/>
                </a:rPr>
              </a:br>
              <a:r>
                <a:rPr lang="en-US" altLang="zh-TW" sz="2400" dirty="0">
                  <a:ea typeface="ＭＳ Ｐゴシック" pitchFamily="34" charset="-128"/>
                </a:rPr>
                <a:t>triene</a:t>
              </a:r>
              <a:endParaRPr lang="zh-TW" altLang="en-US" sz="2400" dirty="0"/>
            </a:p>
          </p:txBody>
        </p:sp>
      </p:grp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FA962DF9-879E-4EF5-B36D-29D90372FC02}"/>
              </a:ext>
            </a:extLst>
          </p:cNvPr>
          <p:cNvCxnSpPr>
            <a:cxnSpLocks/>
          </p:cNvCxnSpPr>
          <p:nvPr/>
        </p:nvCxnSpPr>
        <p:spPr>
          <a:xfrm>
            <a:off x="5052038" y="2416938"/>
            <a:ext cx="0" cy="1774800"/>
          </a:xfrm>
          <a:prstGeom prst="line">
            <a:avLst/>
          </a:prstGeom>
          <a:ln w="127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F67DE476-075C-4FD5-859C-AAE57E775694}"/>
              </a:ext>
            </a:extLst>
          </p:cNvPr>
          <p:cNvSpPr txBox="1"/>
          <p:nvPr/>
        </p:nvSpPr>
        <p:spPr>
          <a:xfrm>
            <a:off x="5139305" y="3003379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  <a:latin typeface="Comic Sans MS" panose="030F0702030302020204" pitchFamily="66" charset="0"/>
              </a:rPr>
              <a:t>203 nm</a:t>
            </a:r>
            <a:endParaRPr lang="zh-TW" altLang="en-US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00" name="Line 14">
            <a:extLst>
              <a:ext uri="{FF2B5EF4-FFF2-40B4-BE49-F238E27FC236}">
                <a16:creationId xmlns:a16="http://schemas.microsoft.com/office/drawing/2014/main" id="{4F455439-8DC5-4583-A61A-BE180B60A72A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4158" y="5008129"/>
            <a:ext cx="784800" cy="0"/>
          </a:xfrm>
          <a:prstGeom prst="line">
            <a:avLst/>
          </a:prstGeom>
          <a:ln w="28575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>
            <a:spAutoFit/>
          </a:bodyPr>
          <a:lstStyle/>
          <a:p>
            <a:endParaRPr lang="zh-TW" altLang="en-US"/>
          </a:p>
        </p:txBody>
      </p:sp>
      <p:sp>
        <p:nvSpPr>
          <p:cNvPr id="101" name="Line 15">
            <a:extLst>
              <a:ext uri="{FF2B5EF4-FFF2-40B4-BE49-F238E27FC236}">
                <a16:creationId xmlns:a16="http://schemas.microsoft.com/office/drawing/2014/main" id="{93CFD593-B276-40F7-A0CA-4A9EC4EA4E22}"/>
              </a:ext>
            </a:extLst>
          </p:cNvPr>
          <p:cNvSpPr>
            <a:spLocks noChangeShapeType="1"/>
          </p:cNvSpPr>
          <p:nvPr/>
        </p:nvSpPr>
        <p:spPr bwMode="auto">
          <a:xfrm>
            <a:off x="4662210" y="4154135"/>
            <a:ext cx="784800" cy="0"/>
          </a:xfrm>
          <a:prstGeom prst="line">
            <a:avLst/>
          </a:prstGeom>
          <a:ln w="28575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>
            <a:spAutoFit/>
          </a:bodyPr>
          <a:lstStyle/>
          <a:p>
            <a:endParaRPr lang="zh-TW" altLang="en-US"/>
          </a:p>
        </p:txBody>
      </p:sp>
      <p:sp>
        <p:nvSpPr>
          <p:cNvPr id="102" name="Line 16">
            <a:extLst>
              <a:ext uri="{FF2B5EF4-FFF2-40B4-BE49-F238E27FC236}">
                <a16:creationId xmlns:a16="http://schemas.microsoft.com/office/drawing/2014/main" id="{FBD8A654-AC24-4FBF-B701-6AF99A88566F}"/>
              </a:ext>
            </a:extLst>
          </p:cNvPr>
          <p:cNvSpPr>
            <a:spLocks noChangeShapeType="1"/>
          </p:cNvSpPr>
          <p:nvPr/>
        </p:nvSpPr>
        <p:spPr bwMode="auto">
          <a:xfrm>
            <a:off x="7569238" y="4151980"/>
            <a:ext cx="784800" cy="0"/>
          </a:xfrm>
          <a:prstGeom prst="line">
            <a:avLst/>
          </a:prstGeom>
          <a:ln w="28575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>
            <a:spAutoFit/>
          </a:bodyPr>
          <a:lstStyle/>
          <a:p>
            <a:endParaRPr lang="zh-TW" altLang="en-US"/>
          </a:p>
        </p:txBody>
      </p:sp>
      <p:sp>
        <p:nvSpPr>
          <p:cNvPr id="103" name="Line 17">
            <a:extLst>
              <a:ext uri="{FF2B5EF4-FFF2-40B4-BE49-F238E27FC236}">
                <a16:creationId xmlns:a16="http://schemas.microsoft.com/office/drawing/2014/main" id="{C94D9100-EFD5-4CC7-90CC-F7F7119974B4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3982" y="2446149"/>
            <a:ext cx="784800" cy="0"/>
          </a:xfrm>
          <a:prstGeom prst="line">
            <a:avLst/>
          </a:prstGeom>
          <a:ln w="28575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>
            <a:spAutoFit/>
          </a:bodyPr>
          <a:lstStyle/>
          <a:p>
            <a:endParaRPr lang="zh-TW" altLang="en-US"/>
          </a:p>
        </p:txBody>
      </p:sp>
      <p:sp>
        <p:nvSpPr>
          <p:cNvPr id="104" name="Line 18">
            <a:extLst>
              <a:ext uri="{FF2B5EF4-FFF2-40B4-BE49-F238E27FC236}">
                <a16:creationId xmlns:a16="http://schemas.microsoft.com/office/drawing/2014/main" id="{98C9A00B-4A50-4213-A9CA-147E0DDCF4ED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9621" y="2448306"/>
            <a:ext cx="784800" cy="0"/>
          </a:xfrm>
          <a:prstGeom prst="line">
            <a:avLst/>
          </a:prstGeom>
          <a:ln w="28575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>
            <a:spAutoFit/>
          </a:bodyPr>
          <a:lstStyle/>
          <a:p>
            <a:endParaRPr lang="zh-TW" altLang="en-US" dirty="0"/>
          </a:p>
        </p:txBody>
      </p:sp>
      <p:sp>
        <p:nvSpPr>
          <p:cNvPr id="105" name="Line 19">
            <a:extLst>
              <a:ext uri="{FF2B5EF4-FFF2-40B4-BE49-F238E27FC236}">
                <a16:creationId xmlns:a16="http://schemas.microsoft.com/office/drawing/2014/main" id="{8828874B-9AA1-480D-BF94-FA24FEF9715C}"/>
              </a:ext>
            </a:extLst>
          </p:cNvPr>
          <p:cNvSpPr>
            <a:spLocks noChangeShapeType="1"/>
          </p:cNvSpPr>
          <p:nvPr/>
        </p:nvSpPr>
        <p:spPr bwMode="auto">
          <a:xfrm>
            <a:off x="6109253" y="1570590"/>
            <a:ext cx="784800" cy="0"/>
          </a:xfrm>
          <a:prstGeom prst="line">
            <a:avLst/>
          </a:prstGeom>
          <a:ln w="28575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>
            <a:spAutoFit/>
          </a:bodyPr>
          <a:lstStyle/>
          <a:p>
            <a:endParaRPr lang="zh-TW" altLang="en-US"/>
          </a:p>
        </p:txBody>
      </p:sp>
      <p:sp>
        <p:nvSpPr>
          <p:cNvPr id="106" name="Text Box 20">
            <a:extLst>
              <a:ext uri="{FF2B5EF4-FFF2-40B4-BE49-F238E27FC236}">
                <a16:creationId xmlns:a16="http://schemas.microsoft.com/office/drawing/2014/main" id="{B6B0B575-EB68-4E7E-89F5-6C34F90BE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3784" y="2912244"/>
            <a:ext cx="450719" cy="720287"/>
          </a:xfrm>
          <a:prstGeom prst="rect">
            <a:avLst/>
          </a:prstGeom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微軟正黑體" panose="020B0604030504040204" pitchFamily="34" charset="-120"/>
              </a:defRPr>
            </a:lvl9pPr>
          </a:lstStyle>
          <a:p>
            <a:pPr algn="ctr" eaLnBrk="1" hangingPunct="1"/>
            <a:r>
              <a:rPr lang="en-US" altLang="zh-TW"/>
              <a:t>.</a:t>
            </a:r>
          </a:p>
        </p:txBody>
      </p:sp>
      <p:sp>
        <p:nvSpPr>
          <p:cNvPr id="107" name="Line 22">
            <a:extLst>
              <a:ext uri="{FF2B5EF4-FFF2-40B4-BE49-F238E27FC236}">
                <a16:creationId xmlns:a16="http://schemas.microsoft.com/office/drawing/2014/main" id="{66F4BA5D-F56D-492D-82BC-1EE90E5EC37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41085" y="3329621"/>
            <a:ext cx="4023360" cy="0"/>
          </a:xfrm>
          <a:prstGeom prst="line">
            <a:avLst/>
          </a:prstGeom>
          <a:ln>
            <a:solidFill>
              <a:srgbClr val="00206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>
            <a:spAutoFit/>
          </a:bodyPr>
          <a:lstStyle/>
          <a:p>
            <a:endParaRPr lang="zh-TW" altLang="en-US"/>
          </a:p>
        </p:txBody>
      </p:sp>
      <p:sp>
        <p:nvSpPr>
          <p:cNvPr id="108" name="Text Box 24">
            <a:extLst>
              <a:ext uri="{FF2B5EF4-FFF2-40B4-BE49-F238E27FC236}">
                <a16:creationId xmlns:a16="http://schemas.microsoft.com/office/drawing/2014/main" id="{77BCB1F1-124E-4DE4-A4E5-9BFB7EBB03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7383" y="2834142"/>
            <a:ext cx="1901483" cy="461665"/>
          </a:xfrm>
          <a:prstGeom prst="rect">
            <a:avLst/>
          </a:prstGeom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微軟正黑體" panose="020B0604030504040204" pitchFamily="34" charset="-120"/>
              </a:defRPr>
            </a:lvl9pPr>
          </a:lstStyle>
          <a:p>
            <a:pPr algn="ctr" eaLnBrk="1" hangingPunct="1"/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Antibonding</a:t>
            </a:r>
          </a:p>
        </p:txBody>
      </p:sp>
      <p:sp>
        <p:nvSpPr>
          <p:cNvPr id="109" name="Text Box 25">
            <a:extLst>
              <a:ext uri="{FF2B5EF4-FFF2-40B4-BE49-F238E27FC236}">
                <a16:creationId xmlns:a16="http://schemas.microsoft.com/office/drawing/2014/main" id="{F81C07B0-9F3F-4FA8-A932-055531FB17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864" y="3310386"/>
            <a:ext cx="1295547" cy="461665"/>
          </a:xfrm>
          <a:prstGeom prst="rect">
            <a:avLst/>
          </a:prstGeom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微軟正黑體" panose="020B0604030504040204" pitchFamily="34" charset="-120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微軟正黑體" panose="020B0604030504040204" pitchFamily="34" charset="-120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微軟正黑體" panose="020B0604030504040204" pitchFamily="34" charset="-120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微軟正黑體" panose="020B0604030504040204" pitchFamily="34" charset="-120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Verdana" panose="020B0604030504040204" pitchFamily="34" charset="0"/>
                <a:ea typeface="微軟正黑體" panose="020B0604030504040204" pitchFamily="34" charset="-120"/>
              </a:defRPr>
            </a:lvl9pPr>
          </a:lstStyle>
          <a:p>
            <a:pPr algn="ctr" eaLnBrk="1" hangingPunct="1"/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  <a:latin typeface="Comic Sans MS" panose="030F0702030302020204" pitchFamily="66" charset="0"/>
              </a:rPr>
              <a:t>Bonding</a:t>
            </a: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A1205319-1811-4D4E-8995-2945DC356590}"/>
              </a:ext>
            </a:extLst>
          </p:cNvPr>
          <p:cNvSpPr/>
          <p:nvPr/>
        </p:nvSpPr>
        <p:spPr>
          <a:xfrm>
            <a:off x="5875776" y="5172988"/>
            <a:ext cx="1251754" cy="3951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400" dirty="0">
                <a:ea typeface="ＭＳ Ｐゴシック" pitchFamily="34" charset="-128"/>
              </a:rPr>
              <a:t>Benzene</a:t>
            </a:r>
            <a:endParaRPr lang="zh-TW" altLang="en-US" sz="2400" dirty="0"/>
          </a:p>
        </p:txBody>
      </p:sp>
      <p:sp>
        <p:nvSpPr>
          <p:cNvPr id="114" name="文字方塊 113">
            <a:extLst>
              <a:ext uri="{FF2B5EF4-FFF2-40B4-BE49-F238E27FC236}">
                <a16:creationId xmlns:a16="http://schemas.microsoft.com/office/drawing/2014/main" id="{B5F7CAE2-807D-4847-8B09-AD4A6EB96BF0}"/>
              </a:ext>
            </a:extLst>
          </p:cNvPr>
          <p:cNvSpPr txBox="1"/>
          <p:nvPr/>
        </p:nvSpPr>
        <p:spPr>
          <a:xfrm>
            <a:off x="5378484" y="2262579"/>
            <a:ext cx="591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TW" sz="2000" i="1" dirty="0"/>
              <a:t>Ψ</a:t>
            </a:r>
            <a:r>
              <a:rPr lang="en-US" altLang="zh-TW" sz="2000" i="1" baseline="-25000" dirty="0"/>
              <a:t>4</a:t>
            </a:r>
            <a:r>
              <a:rPr lang="en-US" altLang="zh-TW" sz="2000" i="1" dirty="0"/>
              <a:t>*</a:t>
            </a:r>
            <a:endParaRPr lang="zh-TW" altLang="en-US" sz="2000" i="1" dirty="0"/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A00719AE-55B6-4AF6-B9F7-10892D0C40FA}"/>
              </a:ext>
            </a:extLst>
          </p:cNvPr>
          <p:cNvSpPr txBox="1"/>
          <p:nvPr/>
        </p:nvSpPr>
        <p:spPr>
          <a:xfrm>
            <a:off x="8323207" y="3946290"/>
            <a:ext cx="463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TW" sz="2000" i="1" dirty="0"/>
              <a:t>Ψ</a:t>
            </a:r>
            <a:r>
              <a:rPr lang="en-US" altLang="zh-TW" sz="2000" i="1" baseline="-25000" dirty="0"/>
              <a:t>3</a:t>
            </a:r>
            <a:endParaRPr lang="zh-TW" altLang="en-US" sz="2000" i="1" dirty="0"/>
          </a:p>
        </p:txBody>
      </p: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28AE7FE3-0253-4421-8F2D-F269A9FFC48D}"/>
              </a:ext>
            </a:extLst>
          </p:cNvPr>
          <p:cNvSpPr txBox="1"/>
          <p:nvPr/>
        </p:nvSpPr>
        <p:spPr>
          <a:xfrm>
            <a:off x="5459602" y="3948287"/>
            <a:ext cx="463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TW" sz="2000" i="1" dirty="0"/>
              <a:t>Ψ</a:t>
            </a:r>
            <a:r>
              <a:rPr lang="en-US" altLang="zh-TW" sz="2000" i="1" baseline="-25000" dirty="0"/>
              <a:t>2</a:t>
            </a:r>
            <a:endParaRPr lang="zh-TW" altLang="en-US" sz="2000" i="1" dirty="0"/>
          </a:p>
        </p:txBody>
      </p: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9F98C310-7139-438C-B13F-567B65DC71E1}"/>
              </a:ext>
            </a:extLst>
          </p:cNvPr>
          <p:cNvSpPr txBox="1"/>
          <p:nvPr/>
        </p:nvSpPr>
        <p:spPr>
          <a:xfrm>
            <a:off x="6878958" y="4821811"/>
            <a:ext cx="463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TW" sz="2000" i="1" dirty="0"/>
              <a:t>Ψ</a:t>
            </a:r>
            <a:r>
              <a:rPr lang="en-US" altLang="zh-TW" sz="2000" i="1" baseline="-25000" dirty="0"/>
              <a:t>1</a:t>
            </a:r>
            <a:endParaRPr lang="zh-TW" altLang="en-US" sz="2000" i="1" dirty="0"/>
          </a:p>
        </p:txBody>
      </p: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2C856252-8C5B-49E8-8BAE-15777A097A2A}"/>
              </a:ext>
            </a:extLst>
          </p:cNvPr>
          <p:cNvSpPr txBox="1"/>
          <p:nvPr/>
        </p:nvSpPr>
        <p:spPr>
          <a:xfrm>
            <a:off x="8412398" y="2249659"/>
            <a:ext cx="591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TW" sz="2000" i="1" dirty="0"/>
              <a:t>Ψ</a:t>
            </a:r>
            <a:r>
              <a:rPr lang="en-US" altLang="zh-TW" sz="2000" i="1" baseline="-25000" dirty="0"/>
              <a:t>5</a:t>
            </a:r>
            <a:r>
              <a:rPr lang="en-US" altLang="zh-TW" sz="2000" i="1" dirty="0"/>
              <a:t>*</a:t>
            </a:r>
            <a:endParaRPr lang="zh-TW" altLang="en-US" sz="2000" i="1" dirty="0"/>
          </a:p>
        </p:txBody>
      </p: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108A7E6D-1BFE-4384-8606-CCCDDAA5C986}"/>
              </a:ext>
            </a:extLst>
          </p:cNvPr>
          <p:cNvSpPr txBox="1"/>
          <p:nvPr/>
        </p:nvSpPr>
        <p:spPr>
          <a:xfrm>
            <a:off x="6965369" y="1390634"/>
            <a:ext cx="591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zh-TW" sz="2000" i="1" dirty="0"/>
              <a:t>Ψ</a:t>
            </a:r>
            <a:r>
              <a:rPr lang="en-US" altLang="zh-TW" sz="2000" i="1" baseline="-25000" dirty="0"/>
              <a:t>6</a:t>
            </a:r>
            <a:r>
              <a:rPr lang="en-US" altLang="zh-TW" sz="2000" i="1" dirty="0"/>
              <a:t>*</a:t>
            </a:r>
            <a:endParaRPr lang="zh-TW" altLang="en-US" sz="2000" i="1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CA5CFAED-C601-4B59-AF8F-6AFBB9DBB742}"/>
              </a:ext>
            </a:extLst>
          </p:cNvPr>
          <p:cNvSpPr txBox="1"/>
          <p:nvPr/>
        </p:nvSpPr>
        <p:spPr>
          <a:xfrm>
            <a:off x="1465246" y="5656911"/>
            <a:ext cx="6947152" cy="790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800" dirty="0">
                <a:solidFill>
                  <a:srgbClr val="C00000"/>
                </a:solidFill>
              </a:rPr>
              <a:t>Cyclic conjugation </a:t>
            </a:r>
            <a:r>
              <a:rPr lang="en-US" altLang="zh-TW" sz="2800" dirty="0"/>
              <a:t>may</a:t>
            </a:r>
            <a:r>
              <a:rPr lang="en-US" altLang="zh-TW" sz="2800" dirty="0">
                <a:solidFill>
                  <a:srgbClr val="C00000"/>
                </a:solidFill>
              </a:rPr>
              <a:t> </a:t>
            </a:r>
            <a:r>
              <a:rPr lang="en-US" altLang="zh-TW" sz="2800" dirty="0"/>
              <a:t>give a peak </a:t>
            </a:r>
            <a:br>
              <a:rPr lang="en-US" altLang="zh-TW" sz="2800" dirty="0"/>
            </a:br>
            <a:r>
              <a:rPr lang="en-US" altLang="zh-TW" sz="2800" dirty="0"/>
              <a:t>with </a:t>
            </a:r>
            <a:r>
              <a:rPr lang="el-GR" altLang="zh-TW" sz="2800" dirty="0"/>
              <a:t>λ</a:t>
            </a:r>
            <a:r>
              <a:rPr lang="en-US" altLang="zh-TW" sz="2800" baseline="-25000" dirty="0"/>
              <a:t>max </a:t>
            </a:r>
            <a:r>
              <a:rPr lang="en-US" altLang="zh-TW" sz="2800" dirty="0"/>
              <a:t>&gt; 200 nm in UV spectra as well </a:t>
            </a:r>
            <a:endParaRPr lang="zh-TW" altLang="en-US" sz="2800" dirty="0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E4BD7D6C-43D1-457F-B685-AC0F94E0C84F}"/>
              </a:ext>
            </a:extLst>
          </p:cNvPr>
          <p:cNvSpPr txBox="1"/>
          <p:nvPr/>
        </p:nvSpPr>
        <p:spPr>
          <a:xfrm>
            <a:off x="6247752" y="3920220"/>
            <a:ext cx="1018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0070C0"/>
                </a:solidFill>
                <a:latin typeface="Comic Sans MS" panose="030F0702030302020204" pitchFamily="66" charset="0"/>
              </a:rPr>
              <a:t>HOMO</a:t>
            </a:r>
            <a:endParaRPr lang="zh-TW" altLang="en-US" sz="2000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67DE29F4-8626-4A80-B137-7D536042977E}"/>
              </a:ext>
            </a:extLst>
          </p:cNvPr>
          <p:cNvSpPr txBox="1"/>
          <p:nvPr/>
        </p:nvSpPr>
        <p:spPr>
          <a:xfrm>
            <a:off x="6277115" y="2279650"/>
            <a:ext cx="946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LUMO</a:t>
            </a:r>
            <a:endParaRPr lang="zh-TW" altLang="en-US" sz="20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17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9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1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3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4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6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7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/>
      <p:bldP spid="107" grpId="0" animBg="1"/>
      <p:bldP spid="108" grpId="0"/>
      <p:bldP spid="109" grpId="0"/>
      <p:bldP spid="112" grpId="0"/>
      <p:bldP spid="114" grpId="0"/>
      <p:bldP spid="115" grpId="0"/>
      <p:bldP spid="116" grpId="0"/>
      <p:bldP spid="117" grpId="0"/>
      <p:bldP spid="118" grpId="0"/>
      <p:bldP spid="119" grpId="0"/>
      <p:bldP spid="52" grpId="0"/>
      <p:bldP spid="63" grpId="0"/>
      <p:bldP spid="6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9DE77B-E909-40D4-ACC5-5B811D0B3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85000"/>
              </a:lnSpc>
            </a:pPr>
            <a:r>
              <a:rPr lang="en-US" altLang="zh-TW" b="1" i="1" dirty="0">
                <a:latin typeface="+mn-lt"/>
              </a:rPr>
              <a:t>Properties of electromagnetic radiation – Wave-particle duality</a:t>
            </a:r>
            <a:endParaRPr lang="zh-TW" altLang="en-US" b="1" i="1" dirty="0">
              <a:latin typeface="+mn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8A84B3-11EB-4510-B711-59283F1D2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821" y="1657575"/>
            <a:ext cx="8067294" cy="3237927"/>
          </a:xfrm>
        </p:spPr>
        <p:txBody>
          <a:bodyPr>
            <a:norm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altLang="zh-TW" sz="2600" dirty="0"/>
              <a:t>Electromagnetic radiation has dual properties. 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C7F12DE-8FE7-4E48-8543-92E8A6A7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616236A5-35E1-431D-97DE-8F234F9177F0}"/>
              </a:ext>
            </a:extLst>
          </p:cNvPr>
          <p:cNvSpPr txBox="1">
            <a:spLocks/>
          </p:cNvSpPr>
          <p:nvPr/>
        </p:nvSpPr>
        <p:spPr>
          <a:xfrm>
            <a:off x="230821" y="2181823"/>
            <a:ext cx="4406019" cy="2641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8" indent="-357188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zh-TW" sz="2600" dirty="0">
                <a:solidFill>
                  <a:srgbClr val="C00000"/>
                </a:solidFill>
              </a:rPr>
              <a:t>Wave</a:t>
            </a:r>
            <a:r>
              <a:rPr lang="en-US" altLang="zh-TW" sz="2600" dirty="0"/>
              <a:t> properties - In homogeneous media, electromagnetic radiation is a transverse wave, meaning that its </a:t>
            </a:r>
            <a:r>
              <a:rPr lang="en-US" altLang="zh-TW" sz="2600" dirty="0">
                <a:solidFill>
                  <a:srgbClr val="0070C0"/>
                </a:solidFill>
              </a:rPr>
              <a:t>oscillations</a:t>
            </a:r>
            <a:r>
              <a:rPr lang="en-US" altLang="zh-TW" sz="2600" dirty="0"/>
              <a:t> are </a:t>
            </a:r>
            <a:r>
              <a:rPr lang="en-US" altLang="zh-TW" sz="2600" dirty="0">
                <a:solidFill>
                  <a:srgbClr val="0070C0"/>
                </a:solidFill>
              </a:rPr>
              <a:t>perpendicular</a:t>
            </a:r>
            <a:r>
              <a:rPr lang="en-US" altLang="zh-TW" sz="2600" dirty="0"/>
              <a:t> to the direction of energy transfer and travel</a:t>
            </a:r>
            <a:endParaRPr lang="zh-TW" altLang="en-US" sz="2600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EA672965-00BE-41BF-B6F0-9AAD600618E7}"/>
              </a:ext>
            </a:extLst>
          </p:cNvPr>
          <p:cNvGrpSpPr/>
          <p:nvPr/>
        </p:nvGrpSpPr>
        <p:grpSpPr>
          <a:xfrm>
            <a:off x="5042910" y="2423128"/>
            <a:ext cx="2895600" cy="1533300"/>
            <a:chOff x="5476104" y="3749421"/>
            <a:chExt cx="2895600" cy="1533300"/>
          </a:xfrm>
        </p:grpSpPr>
        <p:pic>
          <p:nvPicPr>
            <p:cNvPr id="6" name="Picture 1" descr="10p330_f11.jpg">
              <a:extLst>
                <a:ext uri="{FF2B5EF4-FFF2-40B4-BE49-F238E27FC236}">
                  <a16:creationId xmlns:a16="http://schemas.microsoft.com/office/drawing/2014/main" id="{B0BEBFE9-0B85-484F-AE22-391100C5CD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22" t="55842" b="13604"/>
            <a:stretch/>
          </p:blipFill>
          <p:spPr bwMode="auto">
            <a:xfrm>
              <a:off x="5476104" y="3785616"/>
              <a:ext cx="2895600" cy="1497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EFFA92D-B8AD-41FF-A6D3-FA2F3D7EACDE}"/>
                </a:ext>
              </a:extLst>
            </p:cNvPr>
            <p:cNvSpPr/>
            <p:nvPr/>
          </p:nvSpPr>
          <p:spPr>
            <a:xfrm>
              <a:off x="6096507" y="3749421"/>
              <a:ext cx="1098000" cy="323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64DC159A-088C-43B3-BAA9-8A3975534D9D}"/>
              </a:ext>
            </a:extLst>
          </p:cNvPr>
          <p:cNvCxnSpPr>
            <a:stCxn id="8" idx="1"/>
            <a:endCxn id="8" idx="3"/>
          </p:cNvCxnSpPr>
          <p:nvPr/>
        </p:nvCxnSpPr>
        <p:spPr>
          <a:xfrm>
            <a:off x="5663313" y="2585053"/>
            <a:ext cx="1098000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B8E5944-BB97-4B55-8546-937748723A36}"/>
              </a:ext>
            </a:extLst>
          </p:cNvPr>
          <p:cNvSpPr txBox="1"/>
          <p:nvPr/>
        </p:nvSpPr>
        <p:spPr>
          <a:xfrm>
            <a:off x="5333867" y="2080684"/>
            <a:ext cx="1989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Comic Sans MS" panose="030F0702030302020204" pitchFamily="66" charset="0"/>
              </a:rPr>
              <a:t>Wavelength (</a:t>
            </a:r>
            <a:r>
              <a:rPr lang="el-GR" altLang="zh-TW" sz="2000" i="1" dirty="0">
                <a:latin typeface="Comic Sans MS" panose="030F0702030302020204" pitchFamily="66" charset="0"/>
              </a:rPr>
              <a:t>λ</a:t>
            </a:r>
            <a:r>
              <a:rPr lang="en-US" altLang="zh-TW" sz="2000" dirty="0">
                <a:latin typeface="Comic Sans MS" panose="030F0702030302020204" pitchFamily="66" charset="0"/>
              </a:rPr>
              <a:t>)</a:t>
            </a:r>
            <a:endParaRPr lang="zh-TW" altLang="en-US" sz="2000" dirty="0">
              <a:latin typeface="Comic Sans MS" panose="030F0702030302020204" pitchFamily="66" charset="0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A13376AE-AA9C-46B8-8956-D92022723A8D}"/>
              </a:ext>
            </a:extLst>
          </p:cNvPr>
          <p:cNvCxnSpPr/>
          <p:nvPr/>
        </p:nvCxnSpPr>
        <p:spPr>
          <a:xfrm flipV="1">
            <a:off x="7275198" y="2746978"/>
            <a:ext cx="0" cy="562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A40EBBE-0291-48CD-AB42-BD7D8238D503}"/>
              </a:ext>
            </a:extLst>
          </p:cNvPr>
          <p:cNvSpPr txBox="1"/>
          <p:nvPr/>
        </p:nvSpPr>
        <p:spPr>
          <a:xfrm>
            <a:off x="7351815" y="2868777"/>
            <a:ext cx="1396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Comic Sans MS" panose="030F0702030302020204" pitchFamily="66" charset="0"/>
              </a:rPr>
              <a:t>Amplitude</a:t>
            </a:r>
            <a:endParaRPr lang="zh-TW" altLang="en-US" sz="2000" dirty="0">
              <a:latin typeface="Comic Sans MS" panose="030F0702030302020204" pitchFamily="66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925AFC3-0D34-429E-B729-8EA3E2B7D319}"/>
              </a:ext>
            </a:extLst>
          </p:cNvPr>
          <p:cNvSpPr txBox="1"/>
          <p:nvPr/>
        </p:nvSpPr>
        <p:spPr>
          <a:xfrm>
            <a:off x="4812658" y="4062132"/>
            <a:ext cx="43300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600" i="1" dirty="0">
                <a:solidFill>
                  <a:srgbClr val="C00000"/>
                </a:solidFill>
              </a:rPr>
              <a:t>C</a:t>
            </a:r>
            <a:r>
              <a:rPr lang="en-US" altLang="zh-TW" sz="2600" dirty="0"/>
              <a:t> = </a:t>
            </a:r>
            <a:r>
              <a:rPr lang="el-GR" altLang="zh-TW" sz="2600" i="1" dirty="0"/>
              <a:t>λ</a:t>
            </a:r>
            <a:r>
              <a:rPr lang="el-GR" altLang="zh-TW" sz="2600" dirty="0"/>
              <a:t>∙</a:t>
            </a:r>
            <a:r>
              <a:rPr lang="el-GR" altLang="zh-TW" sz="2600" i="1" dirty="0">
                <a:solidFill>
                  <a:srgbClr val="0070C0"/>
                </a:solidFill>
              </a:rPr>
              <a:t>ν</a:t>
            </a:r>
            <a:r>
              <a:rPr lang="en-US" altLang="zh-TW" sz="2600" dirty="0"/>
              <a:t> = 2.998 × 10</a:t>
            </a:r>
            <a:r>
              <a:rPr lang="en-US" altLang="zh-TW" sz="2600" baseline="30000" dirty="0"/>
              <a:t>8</a:t>
            </a:r>
            <a:r>
              <a:rPr lang="en-US" altLang="zh-TW" sz="2600" dirty="0"/>
              <a:t> m/sec </a:t>
            </a:r>
            <a:endParaRPr lang="zh-TW" altLang="en-US" sz="26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7F2B40D-3A24-4FE2-AB86-577DDBE2F938}"/>
              </a:ext>
            </a:extLst>
          </p:cNvPr>
          <p:cNvSpPr txBox="1"/>
          <p:nvPr/>
        </p:nvSpPr>
        <p:spPr>
          <a:xfrm>
            <a:off x="5327247" y="4438052"/>
            <a:ext cx="3287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rgbClr val="0070C0"/>
                </a:solidFill>
                <a:latin typeface="Comic Sans MS" panose="030F0702030302020204" pitchFamily="66" charset="0"/>
              </a:rPr>
              <a:t>Frequency (sec</a:t>
            </a:r>
            <a:r>
              <a:rPr lang="en-US" altLang="zh-TW" sz="2000" baseline="30000" dirty="0">
                <a:solidFill>
                  <a:srgbClr val="0070C0"/>
                </a:solidFill>
                <a:latin typeface="Comic Sans MS" panose="030F0702030302020204" pitchFamily="66" charset="0"/>
              </a:rPr>
              <a:t>-1</a:t>
            </a:r>
            <a:r>
              <a:rPr lang="en-US" altLang="zh-TW" sz="2000" dirty="0">
                <a:solidFill>
                  <a:srgbClr val="0070C0"/>
                </a:solidFill>
                <a:latin typeface="Comic Sans MS" panose="030F0702030302020204" pitchFamily="66" charset="0"/>
              </a:rPr>
              <a:t> = Hz)</a:t>
            </a:r>
            <a:endParaRPr lang="zh-TW" altLang="en-US" sz="2000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7F719A9-7EF5-4802-96BB-A9205973F7B0}"/>
              </a:ext>
            </a:extLst>
          </p:cNvPr>
          <p:cNvSpPr txBox="1"/>
          <p:nvPr/>
        </p:nvSpPr>
        <p:spPr>
          <a:xfrm>
            <a:off x="4505007" y="3628712"/>
            <a:ext cx="1445447" cy="587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Light</a:t>
            </a:r>
            <a:b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</a:br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speed</a:t>
            </a:r>
            <a:endParaRPr lang="zh-TW" altLang="en-US" sz="20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924954BF-A0D6-470C-8972-B9D05943F723}"/>
              </a:ext>
            </a:extLst>
          </p:cNvPr>
          <p:cNvSpPr txBox="1">
            <a:spLocks/>
          </p:cNvSpPr>
          <p:nvPr/>
        </p:nvSpPr>
        <p:spPr>
          <a:xfrm>
            <a:off x="230821" y="4903463"/>
            <a:ext cx="8067294" cy="1110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8" indent="-357188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zh-TW" sz="2600" dirty="0">
                <a:solidFill>
                  <a:srgbClr val="C00000"/>
                </a:solidFill>
              </a:rPr>
              <a:t>Particle</a:t>
            </a:r>
            <a:r>
              <a:rPr lang="en-US" altLang="zh-TW" sz="2600" dirty="0"/>
              <a:t> properties -  The particle of light has the name </a:t>
            </a:r>
            <a:r>
              <a:rPr lang="en-US" altLang="zh-TW" sz="2600" dirty="0">
                <a:solidFill>
                  <a:srgbClr val="C00000"/>
                </a:solidFill>
              </a:rPr>
              <a:t>photon</a:t>
            </a:r>
            <a:r>
              <a:rPr lang="en-US" altLang="zh-TW" sz="2600" dirty="0"/>
              <a:t>, like other particles such as the electron and proton.  Thus, a photon is a single </a:t>
            </a:r>
            <a:r>
              <a:rPr lang="en-US" altLang="zh-TW" sz="2600" dirty="0">
                <a:solidFill>
                  <a:srgbClr val="C00000"/>
                </a:solidFill>
              </a:rPr>
              <a:t>quantum</a:t>
            </a:r>
            <a:r>
              <a:rPr lang="en-US" altLang="zh-TW" sz="2600" dirty="0"/>
              <a:t> of light</a:t>
            </a:r>
          </a:p>
        </p:txBody>
      </p:sp>
    </p:spTree>
    <p:extLst>
      <p:ext uri="{BB962C8B-B14F-4D97-AF65-F5344CB8AC3E}">
        <p14:creationId xmlns:p14="http://schemas.microsoft.com/office/powerpoint/2010/main" val="281624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12" grpId="0"/>
      <p:bldP spid="15" grpId="0"/>
      <p:bldP spid="16" grpId="0"/>
      <p:bldP spid="17" grpId="0"/>
      <p:bldP spid="18" grpId="0"/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10p393">
            <a:extLst>
              <a:ext uri="{FF2B5EF4-FFF2-40B4-BE49-F238E27FC236}">
                <a16:creationId xmlns:a16="http://schemas.microsoft.com/office/drawing/2014/main" id="{31973AEB-A951-40A2-B437-7B4935E1FE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9" b="68796"/>
          <a:stretch/>
        </p:blipFill>
        <p:spPr bwMode="auto">
          <a:xfrm>
            <a:off x="636588" y="4423376"/>
            <a:ext cx="8507412" cy="1491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3D3F8D6-8EB6-44FA-BFFF-41B14E731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88" y="475214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b="1" dirty="0"/>
              <a:t>Colors of organic compounds result from extensive conjugation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D19597-6984-471C-81B2-FBDEA4127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13" y="1720537"/>
            <a:ext cx="8507412" cy="3573055"/>
          </a:xfrm>
        </p:spPr>
        <p:txBody>
          <a:bodyPr>
            <a:normAutofit/>
          </a:bodyPr>
          <a:lstStyle/>
          <a:p>
            <a:pPr marL="361950" indent="-3619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zh-TW" sz="2600" dirty="0"/>
              <a:t>As the number of conjugated C=C becomes </a:t>
            </a:r>
            <a:r>
              <a:rPr lang="en-US" altLang="zh-TW" sz="2600" dirty="0">
                <a:solidFill>
                  <a:srgbClr val="C00000"/>
                </a:solidFill>
              </a:rPr>
              <a:t>higher</a:t>
            </a:r>
            <a:r>
              <a:rPr lang="en-US" altLang="zh-TW" sz="2600" dirty="0"/>
              <a:t>, </a:t>
            </a:r>
            <a:br>
              <a:rPr lang="en-US" altLang="zh-TW" sz="2600" dirty="0"/>
            </a:br>
            <a:r>
              <a:rPr lang="en-US" altLang="zh-TW" sz="2600" dirty="0"/>
              <a:t>the energy gap between HOMO and LUMO </a:t>
            </a:r>
            <a:r>
              <a:rPr lang="en-US" altLang="zh-TW" sz="2600" dirty="0">
                <a:solidFill>
                  <a:srgbClr val="C00000"/>
                </a:solidFill>
              </a:rPr>
              <a:t>decreases</a:t>
            </a:r>
            <a:r>
              <a:rPr lang="en-US" altLang="zh-TW" sz="2600" dirty="0"/>
              <a:t>.  When the wavelength of absorbed light is in the range of </a:t>
            </a:r>
            <a:r>
              <a:rPr lang="en-US" altLang="zh-TW" sz="2600" dirty="0">
                <a:solidFill>
                  <a:srgbClr val="C00000"/>
                </a:solidFill>
              </a:rPr>
              <a:t>visible light</a:t>
            </a:r>
            <a:r>
              <a:rPr lang="en-US" altLang="zh-TW" sz="2600" dirty="0"/>
              <a:t>, the compound should become </a:t>
            </a:r>
            <a:r>
              <a:rPr lang="en-US" altLang="zh-TW" sz="2600" dirty="0">
                <a:solidFill>
                  <a:srgbClr val="C00000"/>
                </a:solidFill>
              </a:rPr>
              <a:t>colored</a:t>
            </a:r>
          </a:p>
          <a:p>
            <a:pPr marL="361950" indent="-361950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l-GR" altLang="zh-TW" sz="2600" dirty="0">
                <a:solidFill>
                  <a:srgbClr val="C00000"/>
                </a:solidFill>
              </a:rPr>
              <a:t>β</a:t>
            </a:r>
            <a:r>
              <a:rPr lang="en-US" altLang="zh-TW" sz="2600" dirty="0">
                <a:solidFill>
                  <a:srgbClr val="C00000"/>
                </a:solidFill>
              </a:rPr>
              <a:t>-Carotene </a:t>
            </a:r>
            <a:r>
              <a:rPr lang="en-US" altLang="zh-TW" sz="2600" dirty="0"/>
              <a:t>has </a:t>
            </a:r>
            <a:r>
              <a:rPr lang="el-GR" altLang="zh-TW" sz="2600" dirty="0"/>
              <a:t>λ</a:t>
            </a:r>
            <a:r>
              <a:rPr lang="en-US" altLang="zh-TW" sz="2600" baseline="-25000" dirty="0"/>
              <a:t>max</a:t>
            </a:r>
            <a:r>
              <a:rPr lang="en-US" altLang="zh-TW" sz="2600" dirty="0"/>
              <a:t> = 455 nm.  When white light strikes </a:t>
            </a:r>
            <a:r>
              <a:rPr lang="el-GR" altLang="zh-TW" sz="2600" dirty="0"/>
              <a:t>β</a:t>
            </a:r>
            <a:r>
              <a:rPr lang="en-US" altLang="zh-TW" sz="2600" dirty="0"/>
              <a:t>-carotene, wavelengths in the blue region are absorbed.  Thus, the </a:t>
            </a:r>
            <a:r>
              <a:rPr lang="en-US" altLang="zh-TW" sz="2600" dirty="0">
                <a:solidFill>
                  <a:srgbClr val="C00000"/>
                </a:solidFill>
              </a:rPr>
              <a:t>yellow-orange colors </a:t>
            </a:r>
            <a:r>
              <a:rPr lang="en-US" altLang="zh-TW" sz="2600" dirty="0"/>
              <a:t>are transmitted to our eyes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ü"/>
            </a:pPr>
            <a:endParaRPr lang="zh-TW" altLang="en-US" sz="26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411CAEC-901D-40C9-B222-AE6B9BE85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6CF53E-8599-4B19-B8BF-5650C19DE846}"/>
              </a:ext>
            </a:extLst>
          </p:cNvPr>
          <p:cNvSpPr/>
          <p:nvPr/>
        </p:nvSpPr>
        <p:spPr>
          <a:xfrm>
            <a:off x="5682222" y="4311992"/>
            <a:ext cx="16559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TW" sz="2400" dirty="0"/>
              <a:t>β</a:t>
            </a:r>
            <a:r>
              <a:rPr lang="en-US" altLang="zh-TW" sz="2400" dirty="0"/>
              <a:t>-Carotene </a:t>
            </a:r>
            <a:endParaRPr lang="zh-TW" altLang="en-US" sz="2400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9B1D5D75-C224-4E00-80D0-A0F559DA7C61}"/>
              </a:ext>
            </a:extLst>
          </p:cNvPr>
          <p:cNvCxnSpPr>
            <a:cxnSpLocks/>
          </p:cNvCxnSpPr>
          <p:nvPr/>
        </p:nvCxnSpPr>
        <p:spPr>
          <a:xfrm flipH="1">
            <a:off x="4572000" y="5031619"/>
            <a:ext cx="223705" cy="319543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957DDD24-9AD7-48AE-A216-C46E83F576BC}"/>
              </a:ext>
            </a:extLst>
          </p:cNvPr>
          <p:cNvSpPr/>
          <p:nvPr/>
        </p:nvSpPr>
        <p:spPr>
          <a:xfrm>
            <a:off x="3678531" y="5387429"/>
            <a:ext cx="14574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Retinol</a:t>
            </a:r>
            <a:b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</a:br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production</a:t>
            </a:r>
            <a:endParaRPr lang="zh-TW" altLang="en-US" sz="20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42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圖片 50"/>
          <p:cNvPicPr>
            <a:picLocks noChangeAspect="1"/>
          </p:cNvPicPr>
          <p:nvPr/>
        </p:nvPicPr>
        <p:blipFill rotWithShape="1">
          <a:blip r:embed="rId2"/>
          <a:srcRect t="14556"/>
          <a:stretch/>
        </p:blipFill>
        <p:spPr>
          <a:xfrm>
            <a:off x="5944258" y="1326150"/>
            <a:ext cx="2566638" cy="4188144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4505" y="173374"/>
            <a:ext cx="7886700" cy="1031874"/>
          </a:xfrm>
        </p:spPr>
        <p:txBody>
          <a:bodyPr/>
          <a:lstStyle/>
          <a:p>
            <a:pPr algn="ctr"/>
            <a:r>
              <a:rPr lang="en-US" altLang="zh-TW" b="1" dirty="0"/>
              <a:t>A </a:t>
            </a:r>
            <a:r>
              <a:rPr lang="en-US" altLang="zh-TW" b="1" dirty="0" err="1"/>
              <a:t>vitamers</a:t>
            </a:r>
            <a:r>
              <a:rPr lang="en-US" altLang="zh-TW" b="1" dirty="0"/>
              <a:t> in visual cycle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1D803-9B24-4395-BF6B-17B186610619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685567" y="1208359"/>
            <a:ext cx="1117600" cy="29233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83000"/>
              </a:lnSpc>
            </a:pPr>
            <a:endParaRPr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1389574" y="1286615"/>
            <a:ext cx="1884811" cy="403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zh-TW" sz="2400" dirty="0"/>
              <a:t>11-</a:t>
            </a:r>
            <a:r>
              <a:rPr lang="en-US" altLang="zh-TW" sz="2400" i="1" dirty="0"/>
              <a:t>cis</a:t>
            </a:r>
            <a:r>
              <a:rPr lang="en-US" altLang="zh-TW" sz="2400" dirty="0"/>
              <a:t>-Retinol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1685567" y="2426421"/>
            <a:ext cx="1905000" cy="281508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83000"/>
              </a:lnSpc>
            </a:pP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334142" y="2317058"/>
            <a:ext cx="1939313" cy="71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3000"/>
              </a:lnSpc>
            </a:pPr>
            <a:r>
              <a:rPr lang="en-US" altLang="zh-TW" sz="2400" dirty="0"/>
              <a:t>11-</a:t>
            </a:r>
            <a:r>
              <a:rPr lang="en-US" altLang="zh-TW" sz="2400" i="1" dirty="0"/>
              <a:t>cis</a:t>
            </a:r>
            <a:r>
              <a:rPr lang="en-US" altLang="zh-TW" sz="2400" dirty="0"/>
              <a:t>-Retinal </a:t>
            </a:r>
            <a:br>
              <a:rPr lang="en-US" altLang="zh-TW" sz="2400" dirty="0"/>
            </a:br>
            <a:r>
              <a:rPr lang="en-US" altLang="zh-TW" sz="2400" dirty="0"/>
              <a:t>+ opsin</a:t>
            </a:r>
            <a:endParaRPr lang="zh-TW" altLang="en-US" sz="2400" dirty="0"/>
          </a:p>
        </p:txBody>
      </p:sp>
      <p:grpSp>
        <p:nvGrpSpPr>
          <p:cNvPr id="16" name="群組 15"/>
          <p:cNvGrpSpPr/>
          <p:nvPr/>
        </p:nvGrpSpPr>
        <p:grpSpPr>
          <a:xfrm>
            <a:off x="2218967" y="1657432"/>
            <a:ext cx="1558703" cy="661018"/>
            <a:chOff x="3759200" y="1923749"/>
            <a:chExt cx="1558703" cy="775352"/>
          </a:xfrm>
        </p:grpSpPr>
        <p:cxnSp>
          <p:nvCxnSpPr>
            <p:cNvPr id="11" name="直線單箭頭接點 10"/>
            <p:cNvCxnSpPr/>
            <p:nvPr/>
          </p:nvCxnSpPr>
          <p:spPr>
            <a:xfrm flipV="1">
              <a:off x="3759200" y="1943101"/>
              <a:ext cx="0" cy="756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/>
            <p:nvPr/>
          </p:nvCxnSpPr>
          <p:spPr>
            <a:xfrm>
              <a:off x="3860800" y="1943101"/>
              <a:ext cx="0" cy="756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/>
            <p:cNvSpPr txBox="1"/>
            <p:nvPr/>
          </p:nvSpPr>
          <p:spPr>
            <a:xfrm>
              <a:off x="3909569" y="1923749"/>
              <a:ext cx="1408334" cy="7054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3000"/>
                </a:lnSpc>
              </a:pPr>
              <a:r>
                <a:rPr lang="en-US" altLang="zh-TW" sz="2400" i="1" dirty="0">
                  <a:solidFill>
                    <a:srgbClr val="C00000"/>
                  </a:solidFill>
                </a:rPr>
                <a:t>NAD(P)</a:t>
              </a:r>
            </a:p>
            <a:p>
              <a:pPr algn="ctr">
                <a:lnSpc>
                  <a:spcPct val="83000"/>
                </a:lnSpc>
              </a:pPr>
              <a:r>
                <a:rPr lang="en-US" altLang="zh-TW" sz="2400" i="1" dirty="0">
                  <a:solidFill>
                    <a:srgbClr val="C00000"/>
                  </a:solidFill>
                </a:rPr>
                <a:t>reductase</a:t>
              </a:r>
            </a:p>
          </p:txBody>
        </p:sp>
      </p:grpSp>
      <p:cxnSp>
        <p:nvCxnSpPr>
          <p:cNvPr id="14" name="直線單箭頭接點 13"/>
          <p:cNvCxnSpPr/>
          <p:nvPr/>
        </p:nvCxnSpPr>
        <p:spPr>
          <a:xfrm flipV="1">
            <a:off x="2303798" y="3011318"/>
            <a:ext cx="0" cy="64452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2369336" y="3151303"/>
            <a:ext cx="1463862" cy="344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3000"/>
              </a:lnSpc>
            </a:pPr>
            <a:r>
              <a:rPr lang="en-US" altLang="zh-TW" sz="2400" i="1" dirty="0">
                <a:solidFill>
                  <a:srgbClr val="C00000"/>
                </a:solidFill>
              </a:rPr>
              <a:t>Isomerase</a:t>
            </a:r>
          </a:p>
        </p:txBody>
      </p:sp>
      <p:grpSp>
        <p:nvGrpSpPr>
          <p:cNvPr id="17" name="群組 16"/>
          <p:cNvGrpSpPr/>
          <p:nvPr/>
        </p:nvGrpSpPr>
        <p:grpSpPr>
          <a:xfrm>
            <a:off x="2218967" y="4320823"/>
            <a:ext cx="1558703" cy="661018"/>
            <a:chOff x="3759200" y="1923749"/>
            <a:chExt cx="1558703" cy="775352"/>
          </a:xfrm>
        </p:grpSpPr>
        <p:cxnSp>
          <p:nvCxnSpPr>
            <p:cNvPr id="18" name="直線單箭頭接點 17"/>
            <p:cNvCxnSpPr/>
            <p:nvPr/>
          </p:nvCxnSpPr>
          <p:spPr>
            <a:xfrm flipV="1">
              <a:off x="3759200" y="1943101"/>
              <a:ext cx="0" cy="756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/>
            <p:nvPr/>
          </p:nvCxnSpPr>
          <p:spPr>
            <a:xfrm>
              <a:off x="3860800" y="1943101"/>
              <a:ext cx="0" cy="756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字方塊 19"/>
            <p:cNvSpPr txBox="1"/>
            <p:nvPr/>
          </p:nvSpPr>
          <p:spPr>
            <a:xfrm>
              <a:off x="3909569" y="1923749"/>
              <a:ext cx="1408334" cy="7054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3000"/>
                </a:lnSpc>
              </a:pPr>
              <a:r>
                <a:rPr lang="en-US" altLang="zh-TW" sz="2400" i="1" dirty="0">
                  <a:solidFill>
                    <a:srgbClr val="C00000"/>
                  </a:solidFill>
                </a:rPr>
                <a:t>NAD(P)</a:t>
              </a:r>
            </a:p>
            <a:p>
              <a:pPr algn="ctr">
                <a:lnSpc>
                  <a:spcPct val="83000"/>
                </a:lnSpc>
              </a:pPr>
              <a:r>
                <a:rPr lang="en-US" altLang="zh-TW" sz="2400" i="1" dirty="0">
                  <a:solidFill>
                    <a:srgbClr val="C00000"/>
                  </a:solidFill>
                </a:rPr>
                <a:t>reductase</a:t>
              </a:r>
            </a:p>
          </p:txBody>
        </p:sp>
      </p:grpSp>
      <p:sp>
        <p:nvSpPr>
          <p:cNvPr id="21" name="文字方塊 20"/>
          <p:cNvSpPr txBox="1"/>
          <p:nvPr/>
        </p:nvSpPr>
        <p:spPr>
          <a:xfrm>
            <a:off x="1166628" y="3614324"/>
            <a:ext cx="2274342" cy="71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3000"/>
              </a:lnSpc>
            </a:pPr>
            <a:r>
              <a:rPr lang="en-US" altLang="zh-TW" sz="2400" dirty="0"/>
              <a:t>All-</a:t>
            </a:r>
            <a:r>
              <a:rPr lang="en-US" altLang="zh-TW" sz="2400" i="1" dirty="0"/>
              <a:t>trans</a:t>
            </a:r>
            <a:r>
              <a:rPr lang="en-US" altLang="zh-TW" sz="2400" dirty="0"/>
              <a:t>-Retinal </a:t>
            </a:r>
            <a:br>
              <a:rPr lang="en-US" altLang="zh-TW" sz="2400" dirty="0"/>
            </a:br>
            <a:r>
              <a:rPr lang="en-US" altLang="zh-TW" sz="2400" dirty="0"/>
              <a:t>+ opsin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1159414" y="4991851"/>
            <a:ext cx="2288768" cy="403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3000"/>
              </a:lnSpc>
            </a:pPr>
            <a:r>
              <a:rPr lang="en-US" altLang="zh-TW" sz="2400" dirty="0"/>
              <a:t>All-</a:t>
            </a:r>
            <a:r>
              <a:rPr lang="en-US" altLang="zh-TW" sz="2400" i="1" dirty="0"/>
              <a:t>trans</a:t>
            </a:r>
            <a:r>
              <a:rPr lang="en-US" altLang="zh-TW" sz="2400" dirty="0"/>
              <a:t>-Retinol </a:t>
            </a:r>
            <a:endParaRPr lang="zh-TW" altLang="en-US" sz="2400" dirty="0"/>
          </a:p>
        </p:txBody>
      </p:sp>
      <p:sp>
        <p:nvSpPr>
          <p:cNvPr id="23" name="手繪多邊形 22"/>
          <p:cNvSpPr/>
          <p:nvPr/>
        </p:nvSpPr>
        <p:spPr>
          <a:xfrm>
            <a:off x="282455" y="1608965"/>
            <a:ext cx="1026628" cy="3605164"/>
          </a:xfrm>
          <a:custGeom>
            <a:avLst/>
            <a:gdLst>
              <a:gd name="connsiteX0" fmla="*/ 0 w 177800"/>
              <a:gd name="connsiteY0" fmla="*/ 3962400 h 3962400"/>
              <a:gd name="connsiteX1" fmla="*/ 177800 w 177800"/>
              <a:gd name="connsiteY1" fmla="*/ 0 h 3962400"/>
              <a:gd name="connsiteX0" fmla="*/ 0 w 10375"/>
              <a:gd name="connsiteY0" fmla="*/ 3936642 h 3936642"/>
              <a:gd name="connsiteX1" fmla="*/ 10375 w 10375"/>
              <a:gd name="connsiteY1" fmla="*/ 0 h 3936642"/>
              <a:gd name="connsiteX0" fmla="*/ 540323 w 550698"/>
              <a:gd name="connsiteY0" fmla="*/ 3936642 h 3936642"/>
              <a:gd name="connsiteX1" fmla="*/ 550698 w 550698"/>
              <a:gd name="connsiteY1" fmla="*/ 0 h 3936642"/>
              <a:gd name="connsiteX0" fmla="*/ 783409 w 793784"/>
              <a:gd name="connsiteY0" fmla="*/ 3936642 h 3936642"/>
              <a:gd name="connsiteX1" fmla="*/ 793784 w 793784"/>
              <a:gd name="connsiteY1" fmla="*/ 0 h 3936642"/>
              <a:gd name="connsiteX0" fmla="*/ 748217 w 842305"/>
              <a:gd name="connsiteY0" fmla="*/ 3981718 h 3981718"/>
              <a:gd name="connsiteX1" fmla="*/ 842305 w 842305"/>
              <a:gd name="connsiteY1" fmla="*/ 0 h 3981718"/>
              <a:gd name="connsiteX0" fmla="*/ 679329 w 773417"/>
              <a:gd name="connsiteY0" fmla="*/ 3981718 h 3981718"/>
              <a:gd name="connsiteX1" fmla="*/ 773417 w 773417"/>
              <a:gd name="connsiteY1" fmla="*/ 0 h 3981718"/>
              <a:gd name="connsiteX0" fmla="*/ 853640 w 947728"/>
              <a:gd name="connsiteY0" fmla="*/ 3981718 h 3981718"/>
              <a:gd name="connsiteX1" fmla="*/ 947728 w 947728"/>
              <a:gd name="connsiteY1" fmla="*/ 0 h 3981718"/>
              <a:gd name="connsiteX0" fmla="*/ 947105 w 1041193"/>
              <a:gd name="connsiteY0" fmla="*/ 3981718 h 3981718"/>
              <a:gd name="connsiteX1" fmla="*/ 1041193 w 1041193"/>
              <a:gd name="connsiteY1" fmla="*/ 0 h 3981718"/>
              <a:gd name="connsiteX0" fmla="*/ 906027 w 1000115"/>
              <a:gd name="connsiteY0" fmla="*/ 3981718 h 3981718"/>
              <a:gd name="connsiteX1" fmla="*/ 1000115 w 1000115"/>
              <a:gd name="connsiteY1" fmla="*/ 0 h 3981718"/>
              <a:gd name="connsiteX0" fmla="*/ 928020 w 1022108"/>
              <a:gd name="connsiteY0" fmla="*/ 3981718 h 3981718"/>
              <a:gd name="connsiteX1" fmla="*/ 1022108 w 1022108"/>
              <a:gd name="connsiteY1" fmla="*/ 0 h 3981718"/>
              <a:gd name="connsiteX0" fmla="*/ 888703 w 982791"/>
              <a:gd name="connsiteY0" fmla="*/ 3981718 h 3981718"/>
              <a:gd name="connsiteX1" fmla="*/ 982791 w 982791"/>
              <a:gd name="connsiteY1" fmla="*/ 0 h 3981718"/>
              <a:gd name="connsiteX0" fmla="*/ 752980 w 847068"/>
              <a:gd name="connsiteY0" fmla="*/ 3981718 h 3981772"/>
              <a:gd name="connsiteX1" fmla="*/ 847068 w 847068"/>
              <a:gd name="connsiteY1" fmla="*/ 0 h 3981772"/>
              <a:gd name="connsiteX0" fmla="*/ 858792 w 952880"/>
              <a:gd name="connsiteY0" fmla="*/ 3981718 h 3981772"/>
              <a:gd name="connsiteX1" fmla="*/ 952880 w 952880"/>
              <a:gd name="connsiteY1" fmla="*/ 0 h 3981772"/>
              <a:gd name="connsiteX0" fmla="*/ 931720 w 1025808"/>
              <a:gd name="connsiteY0" fmla="*/ 3981718 h 3981722"/>
              <a:gd name="connsiteX1" fmla="*/ 1025808 w 1025808"/>
              <a:gd name="connsiteY1" fmla="*/ 0 h 3981722"/>
              <a:gd name="connsiteX0" fmla="*/ 850674 w 1116643"/>
              <a:gd name="connsiteY0" fmla="*/ 4063706 h 4063709"/>
              <a:gd name="connsiteX1" fmla="*/ 1116643 w 1116643"/>
              <a:gd name="connsiteY1" fmla="*/ 0 h 4063709"/>
              <a:gd name="connsiteX0" fmla="*/ 795407 w 1061376"/>
              <a:gd name="connsiteY0" fmla="*/ 4063706 h 4063706"/>
              <a:gd name="connsiteX1" fmla="*/ 1061376 w 1061376"/>
              <a:gd name="connsiteY1" fmla="*/ 0 h 4063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61376" h="4063706">
                <a:moveTo>
                  <a:pt x="795407" y="4063706"/>
                </a:moveTo>
                <a:cubicBezTo>
                  <a:pt x="-289039" y="3822326"/>
                  <a:pt x="-324496" y="118088"/>
                  <a:pt x="1061376" y="0"/>
                </a:cubicBezTo>
              </a:path>
            </a:pathLst>
          </a:cu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370828" y="3151303"/>
            <a:ext cx="1463862" cy="344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3000"/>
              </a:lnSpc>
            </a:pPr>
            <a:r>
              <a:rPr lang="en-US" altLang="zh-TW" sz="2400" i="1" dirty="0">
                <a:solidFill>
                  <a:srgbClr val="C00000"/>
                </a:solidFill>
              </a:rPr>
              <a:t>Isomerase</a:t>
            </a:r>
          </a:p>
        </p:txBody>
      </p:sp>
      <p:sp>
        <p:nvSpPr>
          <p:cNvPr id="25" name="弧形 24"/>
          <p:cNvSpPr/>
          <p:nvPr/>
        </p:nvSpPr>
        <p:spPr>
          <a:xfrm>
            <a:off x="1981307" y="2567175"/>
            <a:ext cx="2524115" cy="841806"/>
          </a:xfrm>
          <a:prstGeom prst="arc">
            <a:avLst>
              <a:gd name="adj1" fmla="val 16200000"/>
              <a:gd name="adj2" fmla="val 21568208"/>
            </a:avLst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弧形 25"/>
          <p:cNvSpPr/>
          <p:nvPr/>
        </p:nvSpPr>
        <p:spPr>
          <a:xfrm>
            <a:off x="1648822" y="3578057"/>
            <a:ext cx="2743346" cy="582331"/>
          </a:xfrm>
          <a:prstGeom prst="arc">
            <a:avLst>
              <a:gd name="adj1" fmla="val 185520"/>
              <a:gd name="adj2" fmla="val 5561952"/>
            </a:avLst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/>
          <p:cNvSpPr txBox="1"/>
          <p:nvPr/>
        </p:nvSpPr>
        <p:spPr>
          <a:xfrm>
            <a:off x="3930037" y="2889122"/>
            <a:ext cx="1512081" cy="344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zh-TW" sz="2400" dirty="0"/>
              <a:t>Rhodopsin</a:t>
            </a:r>
            <a:endParaRPr lang="zh-TW" altLang="en-US" sz="2400" dirty="0"/>
          </a:p>
        </p:txBody>
      </p:sp>
      <p:cxnSp>
        <p:nvCxnSpPr>
          <p:cNvPr id="28" name="直線單箭頭接點 27"/>
          <p:cNvCxnSpPr/>
          <p:nvPr/>
        </p:nvCxnSpPr>
        <p:spPr>
          <a:xfrm>
            <a:off x="4665957" y="3297473"/>
            <a:ext cx="0" cy="3240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3883115" y="2011624"/>
            <a:ext cx="1565685" cy="705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zh-TW" sz="2400" i="1" dirty="0">
                <a:solidFill>
                  <a:srgbClr val="C00000"/>
                </a:solidFill>
              </a:rPr>
              <a:t>Dark</a:t>
            </a:r>
            <a:br>
              <a:rPr lang="en-US" altLang="zh-TW" sz="2400" i="1" dirty="0">
                <a:solidFill>
                  <a:srgbClr val="C00000"/>
                </a:solidFill>
              </a:rPr>
            </a:br>
            <a:r>
              <a:rPr lang="en-US" altLang="zh-TW" sz="2400" i="1" dirty="0">
                <a:solidFill>
                  <a:srgbClr val="C00000"/>
                </a:solidFill>
              </a:rPr>
              <a:t>adaptation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4696885" y="3262514"/>
            <a:ext cx="659310" cy="71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zh-TW" sz="2400" i="1" dirty="0">
                <a:solidFill>
                  <a:srgbClr val="C00000"/>
                </a:solidFill>
                <a:latin typeface="Comic Sans MS" panose="030F0702030302020204" pitchFamily="66" charset="0"/>
              </a:rPr>
              <a:t>h</a:t>
            </a:r>
            <a:r>
              <a:rPr lang="el-GR" altLang="zh-TW" sz="2400" i="1" dirty="0">
                <a:solidFill>
                  <a:srgbClr val="C00000"/>
                </a:solidFill>
                <a:latin typeface="Comic Sans MS" panose="030F0702030302020204" pitchFamily="66" charset="0"/>
              </a:rPr>
              <a:t>ν</a:t>
            </a:r>
            <a:br>
              <a:rPr lang="en-US" altLang="zh-TW" sz="2400" i="1" dirty="0">
                <a:solidFill>
                  <a:srgbClr val="C00000"/>
                </a:solidFill>
              </a:rPr>
            </a:br>
            <a:endParaRPr lang="en-US" altLang="zh-TW" sz="2400" i="1" dirty="0">
              <a:solidFill>
                <a:srgbClr val="C00000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3928038" y="3864963"/>
            <a:ext cx="1682830" cy="69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400" i="1" dirty="0">
                <a:solidFill>
                  <a:srgbClr val="0070C0"/>
                </a:solidFill>
              </a:rPr>
              <a:t>Nerve excitation</a:t>
            </a:r>
            <a:endParaRPr lang="zh-TW" altLang="en-US" sz="2400" i="1" dirty="0">
              <a:solidFill>
                <a:srgbClr val="0070C0"/>
              </a:solidFill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1046249" y="5334487"/>
            <a:ext cx="2531462" cy="318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3000"/>
              </a:lnSpc>
            </a:pPr>
            <a:r>
              <a:rPr lang="en-US" altLang="zh-TW" sz="2200" i="1" dirty="0">
                <a:solidFill>
                  <a:srgbClr val="C00000"/>
                </a:solidFill>
                <a:latin typeface="Comic Sans MS" panose="030F0702030302020204" pitchFamily="66" charset="0"/>
              </a:rPr>
              <a:t>(From circulation)</a:t>
            </a:r>
          </a:p>
        </p:txBody>
      </p:sp>
      <p:sp>
        <p:nvSpPr>
          <p:cNvPr id="52" name="文字方塊 51"/>
          <p:cNvSpPr txBox="1"/>
          <p:nvPr/>
        </p:nvSpPr>
        <p:spPr>
          <a:xfrm>
            <a:off x="6507054" y="2803380"/>
            <a:ext cx="511679" cy="398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zh-TW" sz="2400" i="1" dirty="0">
                <a:solidFill>
                  <a:srgbClr val="C00000"/>
                </a:solidFill>
                <a:latin typeface="Comic Sans MS" panose="030F0702030302020204" pitchFamily="66" charset="0"/>
              </a:rPr>
              <a:t>h</a:t>
            </a:r>
            <a:r>
              <a:rPr lang="el-GR" altLang="zh-TW" sz="2400" i="1" dirty="0">
                <a:solidFill>
                  <a:srgbClr val="C00000"/>
                </a:solidFill>
                <a:latin typeface="Comic Sans MS" panose="030F0702030302020204" pitchFamily="66" charset="0"/>
              </a:rPr>
              <a:t>ν</a:t>
            </a:r>
            <a:endParaRPr lang="zh-TW" altLang="en-US" sz="2400" i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7919082" y="1859809"/>
            <a:ext cx="10416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000" dirty="0"/>
              <a:t>11-</a:t>
            </a:r>
            <a:r>
              <a:rPr lang="en-US" altLang="zh-TW" sz="2000" i="1" dirty="0"/>
              <a:t>cis</a:t>
            </a:r>
            <a:r>
              <a:rPr lang="en-US" altLang="zh-TW" sz="2000" dirty="0"/>
              <a:t>-retinal</a:t>
            </a:r>
            <a:endParaRPr lang="zh-TW" altLang="en-US" sz="2000" dirty="0"/>
          </a:p>
        </p:txBody>
      </p:sp>
      <p:cxnSp>
        <p:nvCxnSpPr>
          <p:cNvPr id="55" name="直線單箭頭接點 54"/>
          <p:cNvCxnSpPr/>
          <p:nvPr/>
        </p:nvCxnSpPr>
        <p:spPr>
          <a:xfrm>
            <a:off x="7344300" y="2546802"/>
            <a:ext cx="0" cy="49564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cxnSpLocks/>
          </p:cNvCxnSpPr>
          <p:nvPr/>
        </p:nvCxnSpPr>
        <p:spPr>
          <a:xfrm>
            <a:off x="7344300" y="3984837"/>
            <a:ext cx="0" cy="22692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3727858" y="945960"/>
            <a:ext cx="1688283" cy="450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zh-TW" sz="2800" i="1" dirty="0">
                <a:solidFill>
                  <a:srgbClr val="C00000"/>
                </a:solidFill>
                <a:latin typeface="Comic Sans MS" panose="030F0702030302020204" pitchFamily="66" charset="0"/>
              </a:rPr>
              <a:t>In retina</a:t>
            </a:r>
            <a:endParaRPr lang="zh-TW" altLang="en-US" sz="2800" i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57" name="文字方塊 56"/>
          <p:cNvSpPr txBox="1"/>
          <p:nvPr/>
        </p:nvSpPr>
        <p:spPr>
          <a:xfrm flipH="1">
            <a:off x="6163771" y="975860"/>
            <a:ext cx="2328653" cy="40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3000"/>
              </a:lnSpc>
            </a:pPr>
            <a:r>
              <a:rPr lang="en-US" altLang="zh-TW" sz="2400" dirty="0"/>
              <a:t>Cell membrane</a:t>
            </a:r>
            <a:endParaRPr lang="zh-TW" altLang="en-US" sz="2400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5998876" y="1359803"/>
            <a:ext cx="982961" cy="3477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zh-TW" sz="2000" i="1" dirty="0"/>
              <a:t>Outside</a:t>
            </a:r>
            <a:endParaRPr lang="zh-TW" altLang="en-US" sz="2000" i="1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7700219" y="1359803"/>
            <a:ext cx="792205" cy="3516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zh-TW" sz="2000" i="1" dirty="0"/>
              <a:t>Inside</a:t>
            </a:r>
            <a:endParaRPr lang="zh-TW" altLang="en-US" sz="2000" i="1" dirty="0"/>
          </a:p>
        </p:txBody>
      </p:sp>
      <p:sp>
        <p:nvSpPr>
          <p:cNvPr id="60" name="矩形 59"/>
          <p:cNvSpPr/>
          <p:nvPr/>
        </p:nvSpPr>
        <p:spPr>
          <a:xfrm>
            <a:off x="7636500" y="4190975"/>
            <a:ext cx="1041636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000" dirty="0"/>
              <a:t>Ion influx</a:t>
            </a:r>
            <a:endParaRPr lang="zh-TW" altLang="en-US" sz="2000" dirty="0"/>
          </a:p>
        </p:txBody>
      </p:sp>
      <p:sp>
        <p:nvSpPr>
          <p:cNvPr id="61" name="矩形 60"/>
          <p:cNvSpPr/>
          <p:nvPr/>
        </p:nvSpPr>
        <p:spPr>
          <a:xfrm>
            <a:off x="6081088" y="2106897"/>
            <a:ext cx="782907" cy="3516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3000"/>
              </a:lnSpc>
            </a:pPr>
            <a:r>
              <a:rPr lang="en-US" altLang="zh-TW" sz="2000" dirty="0"/>
              <a:t>Opsin</a:t>
            </a:r>
            <a:endParaRPr lang="zh-TW" altLang="en-US" sz="2000" dirty="0"/>
          </a:p>
        </p:txBody>
      </p:sp>
      <p:sp>
        <p:nvSpPr>
          <p:cNvPr id="62" name="矩形 61"/>
          <p:cNvSpPr/>
          <p:nvPr/>
        </p:nvSpPr>
        <p:spPr>
          <a:xfrm>
            <a:off x="7048853" y="5547947"/>
            <a:ext cx="1720516" cy="587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000" i="1" dirty="0">
                <a:solidFill>
                  <a:srgbClr val="C00000"/>
                </a:solidFill>
                <a:latin typeface="Comic Sans MS" panose="030F0702030302020204" pitchFamily="66" charset="0"/>
              </a:rPr>
              <a:t>Optic nerve</a:t>
            </a:r>
            <a:br>
              <a:rPr lang="en-US" altLang="zh-TW" sz="2000" i="1" dirty="0">
                <a:solidFill>
                  <a:srgbClr val="C00000"/>
                </a:solidFill>
                <a:latin typeface="Comic Sans MS" panose="030F0702030302020204" pitchFamily="66" charset="0"/>
              </a:rPr>
            </a:br>
            <a:r>
              <a:rPr lang="en-US" altLang="zh-TW" sz="2000" i="1" dirty="0">
                <a:solidFill>
                  <a:srgbClr val="C00000"/>
                </a:solidFill>
                <a:latin typeface="Comic Sans MS" panose="030F0702030302020204" pitchFamily="66" charset="0"/>
              </a:rPr>
              <a:t>transmission</a:t>
            </a:r>
            <a:endParaRPr lang="zh-TW" altLang="en-US" sz="2000" i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64" name="手繪多邊形 63"/>
          <p:cNvSpPr/>
          <p:nvPr/>
        </p:nvSpPr>
        <p:spPr>
          <a:xfrm>
            <a:off x="6815726" y="5274480"/>
            <a:ext cx="233127" cy="494840"/>
          </a:xfrm>
          <a:custGeom>
            <a:avLst/>
            <a:gdLst>
              <a:gd name="connsiteX0" fmla="*/ 177800 w 266700"/>
              <a:gd name="connsiteY0" fmla="*/ 0 h 444500"/>
              <a:gd name="connsiteX1" fmla="*/ 0 w 266700"/>
              <a:gd name="connsiteY1" fmla="*/ 279400 h 444500"/>
              <a:gd name="connsiteX2" fmla="*/ 266700 w 266700"/>
              <a:gd name="connsiteY2" fmla="*/ 444500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6700" h="444500">
                <a:moveTo>
                  <a:pt x="177800" y="0"/>
                </a:moveTo>
                <a:lnTo>
                  <a:pt x="0" y="279400"/>
                </a:lnTo>
                <a:lnTo>
                  <a:pt x="266700" y="444500"/>
                </a:ln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arrow" w="med" len="med"/>
          </a:ln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EC21B7BF-FC35-4C8C-ABBF-639AB6EE764C}"/>
              </a:ext>
            </a:extLst>
          </p:cNvPr>
          <p:cNvSpPr/>
          <p:nvPr/>
        </p:nvSpPr>
        <p:spPr>
          <a:xfrm>
            <a:off x="7522783" y="2902247"/>
            <a:ext cx="1394844" cy="34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000" dirty="0"/>
              <a:t>Rhodopsin</a:t>
            </a:r>
            <a:endParaRPr lang="zh-TW" altLang="en-US" sz="20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95D41FC0-3A1C-44CD-84B3-051513C5B75F}"/>
              </a:ext>
            </a:extLst>
          </p:cNvPr>
          <p:cNvSpPr/>
          <p:nvPr/>
        </p:nvSpPr>
        <p:spPr>
          <a:xfrm>
            <a:off x="4790176" y="5009368"/>
            <a:ext cx="2303002" cy="34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000" dirty="0" err="1"/>
              <a:t>Metarhodopsin</a:t>
            </a:r>
            <a:r>
              <a:rPr lang="en-US" altLang="zh-TW" sz="2000" dirty="0"/>
              <a:t> II</a:t>
            </a:r>
            <a:endParaRPr lang="zh-TW" altLang="en-US" sz="20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B8DE458-94A3-44C2-8C15-EF077F5BF682}"/>
              </a:ext>
            </a:extLst>
          </p:cNvPr>
          <p:cNvSpPr/>
          <p:nvPr/>
        </p:nvSpPr>
        <p:spPr>
          <a:xfrm>
            <a:off x="5850463" y="2361674"/>
            <a:ext cx="1313181" cy="34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3000"/>
              </a:lnSpc>
            </a:pPr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A protein</a:t>
            </a:r>
            <a:endParaRPr lang="zh-TW" altLang="en-US" sz="20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65C9BA1-F665-4C19-8B6A-8266F0E5DBFA}"/>
              </a:ext>
            </a:extLst>
          </p:cNvPr>
          <p:cNvSpPr/>
          <p:nvPr/>
        </p:nvSpPr>
        <p:spPr>
          <a:xfrm>
            <a:off x="3644258" y="3535175"/>
            <a:ext cx="2336986" cy="4035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zh-TW" sz="2400" dirty="0" err="1"/>
              <a:t>Metarhodopsin</a:t>
            </a:r>
            <a:r>
              <a:rPr lang="en-US" altLang="zh-TW" sz="2400" dirty="0"/>
              <a:t> II</a:t>
            </a:r>
            <a:endParaRPr lang="zh-TW" altLang="en-US" sz="2400" dirty="0"/>
          </a:p>
        </p:txBody>
      </p: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5BD13358-4ABC-4A8B-A51D-28061F627AB6}"/>
              </a:ext>
            </a:extLst>
          </p:cNvPr>
          <p:cNvCxnSpPr>
            <a:cxnSpLocks/>
          </p:cNvCxnSpPr>
          <p:nvPr/>
        </p:nvCxnSpPr>
        <p:spPr>
          <a:xfrm>
            <a:off x="7349155" y="4210282"/>
            <a:ext cx="0" cy="22692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88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7" presetClass="emph" presetSubtype="0" repeatCount="indefinite" fill="remove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40" dur="25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1" dur="25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7" presetClass="emph" presetSubtype="0" repeatCount="indefinite" fill="remove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87" dur="2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8" dur="2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9" dur="2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2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5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0" presetID="27" presetClass="emph" presetSubtype="0" repeatCount="indefinite" fill="remove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01" dur="2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2" dur="2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3" dur="2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25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5" grpId="0"/>
      <p:bldP spid="21" grpId="0"/>
      <p:bldP spid="22" grpId="0"/>
      <p:bldP spid="23" grpId="0" animBg="1"/>
      <p:bldP spid="24" grpId="0"/>
      <p:bldP spid="25" grpId="0" animBg="1"/>
      <p:bldP spid="26" grpId="0" animBg="1"/>
      <p:bldP spid="27" grpId="0"/>
      <p:bldP spid="29" grpId="0"/>
      <p:bldP spid="30" grpId="0"/>
      <p:bldP spid="31" grpId="0"/>
      <p:bldP spid="32" grpId="0"/>
      <p:bldP spid="52" grpId="0"/>
      <p:bldP spid="53" grpId="0"/>
      <p:bldP spid="33" grpId="0"/>
      <p:bldP spid="60" grpId="0"/>
      <p:bldP spid="62" grpId="0"/>
      <p:bldP spid="64" grpId="0" animBg="1"/>
      <p:bldP spid="46" grpId="0"/>
      <p:bldP spid="47" grpId="0"/>
      <p:bldP spid="48" grpId="0"/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5C6017-1026-4891-B0DB-25EF340A2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6287"/>
            <a:ext cx="7886700" cy="809047"/>
          </a:xfrm>
        </p:spPr>
        <p:txBody>
          <a:bodyPr/>
          <a:lstStyle/>
          <a:p>
            <a:pPr algn="ctr"/>
            <a:r>
              <a:rPr lang="en-US" altLang="zh-TW" b="1" dirty="0"/>
              <a:t>Some structures in visual cycle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FF30446-435E-48AD-9C2E-30639DAA6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32</a:t>
            </a:fld>
            <a:endParaRPr lang="zh-TW" altLang="en-US"/>
          </a:p>
        </p:txBody>
      </p:sp>
      <p:pic>
        <p:nvPicPr>
          <p:cNvPr id="5" name="Picture 1" descr="10p347_u01.jpg">
            <a:extLst>
              <a:ext uri="{FF2B5EF4-FFF2-40B4-BE49-F238E27FC236}">
                <a16:creationId xmlns:a16="http://schemas.microsoft.com/office/drawing/2014/main" id="{165E1917-20AC-4479-8EC7-2BAB2A9389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23" r="50359" b="20985"/>
          <a:stretch/>
        </p:blipFill>
        <p:spPr bwMode="auto">
          <a:xfrm>
            <a:off x="493569" y="1205499"/>
            <a:ext cx="4255475" cy="1390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群組 15">
            <a:extLst>
              <a:ext uri="{FF2B5EF4-FFF2-40B4-BE49-F238E27FC236}">
                <a16:creationId xmlns:a16="http://schemas.microsoft.com/office/drawing/2014/main" id="{DA3BC83D-9EF9-4B00-963D-6E9493C1E2B6}"/>
              </a:ext>
            </a:extLst>
          </p:cNvPr>
          <p:cNvGrpSpPr>
            <a:grpSpLocks noChangeAspect="1"/>
          </p:cNvGrpSpPr>
          <p:nvPr/>
        </p:nvGrpSpPr>
        <p:grpSpPr>
          <a:xfrm>
            <a:off x="254087" y="2720290"/>
            <a:ext cx="4118886" cy="1983861"/>
            <a:chOff x="254087" y="2647138"/>
            <a:chExt cx="4118886" cy="1983861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FAF74924-8AB0-45D7-88E4-C23B63E0E841}"/>
                </a:ext>
              </a:extLst>
            </p:cNvPr>
            <p:cNvSpPr/>
            <p:nvPr/>
          </p:nvSpPr>
          <p:spPr>
            <a:xfrm>
              <a:off x="3215119" y="4141106"/>
              <a:ext cx="1004382" cy="45952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6" name="Picture 1" descr="10p347_u02.jpg">
              <a:extLst>
                <a:ext uri="{FF2B5EF4-FFF2-40B4-BE49-F238E27FC236}">
                  <a16:creationId xmlns:a16="http://schemas.microsoft.com/office/drawing/2014/main" id="{2F89B2EC-FF78-4E2A-B47D-B7AF98C6A2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92" r="57605" b="17765"/>
            <a:stretch/>
          </p:blipFill>
          <p:spPr bwMode="auto">
            <a:xfrm>
              <a:off x="254087" y="2647138"/>
              <a:ext cx="4118886" cy="1983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" name="Picture 1" descr="10p347_u01.jpg">
            <a:extLst>
              <a:ext uri="{FF2B5EF4-FFF2-40B4-BE49-F238E27FC236}">
                <a16:creationId xmlns:a16="http://schemas.microsoft.com/office/drawing/2014/main" id="{6E3D19DA-C6A1-4476-AF59-610D34CFC9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65" t="48294" b="12299"/>
          <a:stretch/>
        </p:blipFill>
        <p:spPr bwMode="auto">
          <a:xfrm>
            <a:off x="4909415" y="1767692"/>
            <a:ext cx="3637741" cy="1826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D2A41899-BE26-48AB-BC90-99E8D61163A1}"/>
              </a:ext>
            </a:extLst>
          </p:cNvPr>
          <p:cNvGrpSpPr/>
          <p:nvPr/>
        </p:nvGrpSpPr>
        <p:grpSpPr>
          <a:xfrm>
            <a:off x="4250939" y="4123354"/>
            <a:ext cx="4791686" cy="1558071"/>
            <a:chOff x="4250939" y="4050202"/>
            <a:chExt cx="4791686" cy="1558071"/>
          </a:xfrm>
        </p:grpSpPr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3B541AD3-95FC-42F5-972B-C204E7454E95}"/>
                </a:ext>
              </a:extLst>
            </p:cNvPr>
            <p:cNvSpPr/>
            <p:nvPr/>
          </p:nvSpPr>
          <p:spPr>
            <a:xfrm>
              <a:off x="8038243" y="4654493"/>
              <a:ext cx="1004382" cy="45952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" name="Picture 1" descr="10p347_u02.jpg">
              <a:extLst>
                <a:ext uri="{FF2B5EF4-FFF2-40B4-BE49-F238E27FC236}">
                  <a16:creationId xmlns:a16="http://schemas.microsoft.com/office/drawing/2014/main" id="{70428393-A2AC-4828-A344-52967A7BDB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106" b="41613"/>
            <a:stretch/>
          </p:blipFill>
          <p:spPr bwMode="auto">
            <a:xfrm>
              <a:off x="4250939" y="4050202"/>
              <a:ext cx="4750296" cy="1558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92243747-C197-4A68-B16C-47EC830187EE}"/>
              </a:ext>
            </a:extLst>
          </p:cNvPr>
          <p:cNvSpPr txBox="1"/>
          <p:nvPr/>
        </p:nvSpPr>
        <p:spPr>
          <a:xfrm>
            <a:off x="2081185" y="2121963"/>
            <a:ext cx="2288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All-</a:t>
            </a:r>
            <a:r>
              <a:rPr lang="en-US" altLang="zh-TW" sz="2400" i="1" dirty="0"/>
              <a:t>trans</a:t>
            </a:r>
            <a:r>
              <a:rPr lang="en-US" altLang="zh-TW" sz="2400" dirty="0"/>
              <a:t>-Retinol 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48F926B-6161-4816-B94E-0294FF1C4CF9}"/>
              </a:ext>
            </a:extLst>
          </p:cNvPr>
          <p:cNvSpPr txBox="1"/>
          <p:nvPr/>
        </p:nvSpPr>
        <p:spPr>
          <a:xfrm>
            <a:off x="5950958" y="2959568"/>
            <a:ext cx="1870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11-</a:t>
            </a:r>
            <a:r>
              <a:rPr lang="en-US" altLang="zh-TW" sz="2400" i="1" dirty="0"/>
              <a:t>cis</a:t>
            </a:r>
            <a:r>
              <a:rPr lang="en-US" altLang="zh-TW" sz="2400" dirty="0"/>
              <a:t>-Retinal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4191524-BD47-476F-9C21-F61268EB39A0}"/>
              </a:ext>
            </a:extLst>
          </p:cNvPr>
          <p:cNvSpPr txBox="1"/>
          <p:nvPr/>
        </p:nvSpPr>
        <p:spPr>
          <a:xfrm>
            <a:off x="844074" y="4136396"/>
            <a:ext cx="1512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Rhodopsin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DBE0F7C-4167-4397-8142-15A7EE9DA86D}"/>
              </a:ext>
            </a:extLst>
          </p:cNvPr>
          <p:cNvSpPr txBox="1"/>
          <p:nvPr/>
        </p:nvSpPr>
        <p:spPr>
          <a:xfrm>
            <a:off x="2900209" y="4673782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A protein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1D112AC-9DD6-4A30-ABA2-FAD59ED44E19}"/>
              </a:ext>
            </a:extLst>
          </p:cNvPr>
          <p:cNvSpPr txBox="1"/>
          <p:nvPr/>
        </p:nvSpPr>
        <p:spPr>
          <a:xfrm>
            <a:off x="2780746" y="3223980"/>
            <a:ext cx="1189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Imine bond</a:t>
            </a: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0F991A64-40CC-49C2-9315-DE385DEA89C1}"/>
              </a:ext>
            </a:extLst>
          </p:cNvPr>
          <p:cNvCxnSpPr/>
          <p:nvPr/>
        </p:nvCxnSpPr>
        <p:spPr>
          <a:xfrm flipV="1">
            <a:off x="3215119" y="3870311"/>
            <a:ext cx="160507" cy="388267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4D39C9F-AAD1-416F-BABA-13795D43F17C}"/>
              </a:ext>
            </a:extLst>
          </p:cNvPr>
          <p:cNvSpPr txBox="1"/>
          <p:nvPr/>
        </p:nvSpPr>
        <p:spPr>
          <a:xfrm>
            <a:off x="5960987" y="5317989"/>
            <a:ext cx="2336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/>
              <a:t>Metarhodopsin</a:t>
            </a:r>
            <a:r>
              <a:rPr lang="en-US" altLang="zh-TW" sz="2400" dirty="0"/>
              <a:t> II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6C406492-247E-42AD-9031-3385E13040A3}"/>
              </a:ext>
            </a:extLst>
          </p:cNvPr>
          <p:cNvCxnSpPr>
            <a:cxnSpLocks/>
          </p:cNvCxnSpPr>
          <p:nvPr/>
        </p:nvCxnSpPr>
        <p:spPr>
          <a:xfrm flipH="1">
            <a:off x="4075215" y="2990747"/>
            <a:ext cx="768222" cy="354069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BDD0C956-822A-4584-ACC4-1AD740EC24D2}"/>
              </a:ext>
            </a:extLst>
          </p:cNvPr>
          <p:cNvSpPr txBox="1"/>
          <p:nvPr/>
        </p:nvSpPr>
        <p:spPr>
          <a:xfrm>
            <a:off x="4300627" y="3582109"/>
            <a:ext cx="659310" cy="71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zh-TW" sz="2400" i="1" dirty="0">
                <a:solidFill>
                  <a:srgbClr val="C00000"/>
                </a:solidFill>
                <a:latin typeface="Comic Sans MS" panose="030F0702030302020204" pitchFamily="66" charset="0"/>
              </a:rPr>
              <a:t>h</a:t>
            </a:r>
            <a:r>
              <a:rPr lang="el-GR" altLang="zh-TW" sz="2400" i="1" dirty="0">
                <a:solidFill>
                  <a:srgbClr val="C00000"/>
                </a:solidFill>
                <a:latin typeface="Comic Sans MS" panose="030F0702030302020204" pitchFamily="66" charset="0"/>
              </a:rPr>
              <a:t>ν</a:t>
            </a:r>
            <a:br>
              <a:rPr lang="en-US" altLang="zh-TW" sz="2400" i="1" dirty="0">
                <a:solidFill>
                  <a:srgbClr val="C00000"/>
                </a:solidFill>
              </a:rPr>
            </a:br>
            <a:endParaRPr lang="en-US" altLang="zh-TW" sz="2400" i="1" dirty="0">
              <a:solidFill>
                <a:srgbClr val="C00000"/>
              </a:solidFill>
            </a:endParaRP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59517D13-A5AF-47A4-8EAE-DBF3F61DBDD2}"/>
              </a:ext>
            </a:extLst>
          </p:cNvPr>
          <p:cNvGrpSpPr>
            <a:grpSpLocks noChangeAspect="1"/>
          </p:cNvGrpSpPr>
          <p:nvPr/>
        </p:nvGrpSpPr>
        <p:grpSpPr>
          <a:xfrm rot="20867000">
            <a:off x="4357732" y="1965268"/>
            <a:ext cx="508186" cy="486721"/>
            <a:chOff x="4215953" y="1778111"/>
            <a:chExt cx="748446" cy="716833"/>
          </a:xfrm>
        </p:grpSpPr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23E03F60-F6C0-40E5-AC1F-E018505FBBE8}"/>
                </a:ext>
              </a:extLst>
            </p:cNvPr>
            <p:cNvCxnSpPr>
              <a:cxnSpLocks/>
            </p:cNvCxnSpPr>
            <p:nvPr/>
          </p:nvCxnSpPr>
          <p:spPr>
            <a:xfrm>
              <a:off x="4215953" y="1778111"/>
              <a:ext cx="374888" cy="355347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15DADCEF-DB35-48B5-91B1-9B6F47A020F1}"/>
                </a:ext>
              </a:extLst>
            </p:cNvPr>
            <p:cNvCxnSpPr>
              <a:cxnSpLocks/>
            </p:cNvCxnSpPr>
            <p:nvPr/>
          </p:nvCxnSpPr>
          <p:spPr>
            <a:xfrm>
              <a:off x="4589511" y="2139597"/>
              <a:ext cx="374888" cy="355347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07428FED-DCDC-4DBD-843A-A0635F244BD8}"/>
              </a:ext>
            </a:extLst>
          </p:cNvPr>
          <p:cNvCxnSpPr/>
          <p:nvPr/>
        </p:nvCxnSpPr>
        <p:spPr>
          <a:xfrm>
            <a:off x="7966255" y="2160587"/>
            <a:ext cx="331718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CE53321E-722A-4C4F-A7C4-30CE1423C54F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2559360" y="2531062"/>
            <a:ext cx="666209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接點: 肘形 42">
            <a:extLst>
              <a:ext uri="{FF2B5EF4-FFF2-40B4-BE49-F238E27FC236}">
                <a16:creationId xmlns:a16="http://schemas.microsoft.com/office/drawing/2014/main" id="{0FB031C2-CE77-4886-BAAA-98807421D308}"/>
              </a:ext>
            </a:extLst>
          </p:cNvPr>
          <p:cNvCxnSpPr>
            <a:cxnSpLocks/>
          </p:cNvCxnSpPr>
          <p:nvPr/>
        </p:nvCxnSpPr>
        <p:spPr>
          <a:xfrm rot="10800000">
            <a:off x="4686301" y="1754126"/>
            <a:ext cx="4061755" cy="2880000"/>
          </a:xfrm>
          <a:prstGeom prst="bentConnector3">
            <a:avLst>
              <a:gd name="adj1" fmla="val -141"/>
            </a:avLst>
          </a:pr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手繪多邊形: 圖案 45">
            <a:extLst>
              <a:ext uri="{FF2B5EF4-FFF2-40B4-BE49-F238E27FC236}">
                <a16:creationId xmlns:a16="http://schemas.microsoft.com/office/drawing/2014/main" id="{D0583DAD-D768-41A5-A274-44F1C591B686}"/>
              </a:ext>
            </a:extLst>
          </p:cNvPr>
          <p:cNvSpPr/>
          <p:nvPr/>
        </p:nvSpPr>
        <p:spPr>
          <a:xfrm flipV="1">
            <a:off x="7304360" y="3827636"/>
            <a:ext cx="1440000" cy="0"/>
          </a:xfrm>
          <a:custGeom>
            <a:avLst/>
            <a:gdLst>
              <a:gd name="connsiteX0" fmla="*/ 966354 w 966354"/>
              <a:gd name="connsiteY0" fmla="*/ 301336 h 301336"/>
              <a:gd name="connsiteX1" fmla="*/ 0 w 966354"/>
              <a:gd name="connsiteY1" fmla="*/ 0 h 30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66354" h="301336">
                <a:moveTo>
                  <a:pt x="966354" y="301336"/>
                </a:moveTo>
                <a:lnTo>
                  <a:pt x="0" y="0"/>
                </a:lnTo>
              </a:path>
            </a:pathLst>
          </a:cu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6550B7FF-01B8-47EA-8888-6BB1AB406480}"/>
              </a:ext>
            </a:extLst>
          </p:cNvPr>
          <p:cNvGrpSpPr/>
          <p:nvPr/>
        </p:nvGrpSpPr>
        <p:grpSpPr>
          <a:xfrm>
            <a:off x="4008043" y="3736134"/>
            <a:ext cx="848304" cy="541056"/>
            <a:chOff x="3852430" y="3754208"/>
            <a:chExt cx="1076832" cy="580347"/>
          </a:xfrm>
        </p:grpSpPr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92EC2F91-F88C-4361-A313-2D5D5438B99D}"/>
                </a:ext>
              </a:extLst>
            </p:cNvPr>
            <p:cNvCxnSpPr>
              <a:cxnSpLocks/>
            </p:cNvCxnSpPr>
            <p:nvPr/>
          </p:nvCxnSpPr>
          <p:spPr>
            <a:xfrm>
              <a:off x="3852430" y="3754208"/>
              <a:ext cx="357262" cy="193449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單箭頭接點 47">
              <a:extLst>
                <a:ext uri="{FF2B5EF4-FFF2-40B4-BE49-F238E27FC236}">
                  <a16:creationId xmlns:a16="http://schemas.microsoft.com/office/drawing/2014/main" id="{AFBBB9CF-4179-467C-81EB-C9041577709E}"/>
                </a:ext>
              </a:extLst>
            </p:cNvPr>
            <p:cNvCxnSpPr>
              <a:cxnSpLocks/>
            </p:cNvCxnSpPr>
            <p:nvPr/>
          </p:nvCxnSpPr>
          <p:spPr>
            <a:xfrm>
              <a:off x="4212215" y="3947657"/>
              <a:ext cx="357262" cy="193449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>
              <a:extLst>
                <a:ext uri="{FF2B5EF4-FFF2-40B4-BE49-F238E27FC236}">
                  <a16:creationId xmlns:a16="http://schemas.microsoft.com/office/drawing/2014/main" id="{2263E213-ADFC-4F7A-970F-75F1586F1195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0" y="4141106"/>
              <a:ext cx="357262" cy="193449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手繪多邊形: 圖案 50">
            <a:extLst>
              <a:ext uri="{FF2B5EF4-FFF2-40B4-BE49-F238E27FC236}">
                <a16:creationId xmlns:a16="http://schemas.microsoft.com/office/drawing/2014/main" id="{01803893-8453-4221-A231-2790FD50E4C2}"/>
              </a:ext>
            </a:extLst>
          </p:cNvPr>
          <p:cNvSpPr/>
          <p:nvPr/>
        </p:nvSpPr>
        <p:spPr>
          <a:xfrm>
            <a:off x="4447938" y="3156343"/>
            <a:ext cx="928343" cy="645014"/>
          </a:xfrm>
          <a:custGeom>
            <a:avLst/>
            <a:gdLst>
              <a:gd name="connsiteX0" fmla="*/ 966354 w 966354"/>
              <a:gd name="connsiteY0" fmla="*/ 301336 h 301336"/>
              <a:gd name="connsiteX1" fmla="*/ 0 w 966354"/>
              <a:gd name="connsiteY1" fmla="*/ 0 h 30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66354" h="301336">
                <a:moveTo>
                  <a:pt x="966354" y="301336"/>
                </a:moveTo>
                <a:lnTo>
                  <a:pt x="0" y="0"/>
                </a:lnTo>
              </a:path>
            </a:pathLst>
          </a:custGeom>
          <a:ln w="190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D58A5265-9523-4DB8-A95F-A5A37E472C09}"/>
              </a:ext>
            </a:extLst>
          </p:cNvPr>
          <p:cNvGrpSpPr/>
          <p:nvPr/>
        </p:nvGrpSpPr>
        <p:grpSpPr>
          <a:xfrm>
            <a:off x="5556275" y="3549864"/>
            <a:ext cx="1460989" cy="465771"/>
            <a:chOff x="5492780" y="3607325"/>
            <a:chExt cx="1734612" cy="465771"/>
          </a:xfrm>
        </p:grpSpPr>
        <p:sp>
          <p:nvSpPr>
            <p:cNvPr id="41" name="矩形: 圓角 40">
              <a:extLst>
                <a:ext uri="{FF2B5EF4-FFF2-40B4-BE49-F238E27FC236}">
                  <a16:creationId xmlns:a16="http://schemas.microsoft.com/office/drawing/2014/main" id="{E7FE5AA8-2724-4E9F-ABB7-A0672A106E4F}"/>
                </a:ext>
              </a:extLst>
            </p:cNvPr>
            <p:cNvSpPr/>
            <p:nvPr/>
          </p:nvSpPr>
          <p:spPr>
            <a:xfrm>
              <a:off x="5492780" y="3613572"/>
              <a:ext cx="1734612" cy="45952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863DF6CF-CA6A-4CA7-A6CA-4DE21B238EC6}"/>
                </a:ext>
              </a:extLst>
            </p:cNvPr>
            <p:cNvSpPr txBox="1"/>
            <p:nvPr/>
          </p:nvSpPr>
          <p:spPr>
            <a:xfrm>
              <a:off x="5553550" y="3607325"/>
              <a:ext cx="14559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>
                  <a:solidFill>
                    <a:srgbClr val="D5228D"/>
                  </a:solidFill>
                </a:rPr>
                <a:t>Apo-opsin</a:t>
              </a:r>
              <a:endParaRPr lang="zh-TW" altLang="en-US" sz="2400" dirty="0">
                <a:solidFill>
                  <a:srgbClr val="D5228D"/>
                </a:solidFill>
              </a:endParaRPr>
            </a:p>
          </p:txBody>
        </p:sp>
      </p:grp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0A57DEB0-9D7A-4B57-BBB6-98656EDD8F3B}"/>
              </a:ext>
            </a:extLst>
          </p:cNvPr>
          <p:cNvCxnSpPr/>
          <p:nvPr/>
        </p:nvCxnSpPr>
        <p:spPr>
          <a:xfrm>
            <a:off x="7106511" y="4319162"/>
            <a:ext cx="331718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878F8F8D-C89B-44AF-9ED9-CA049428DF1F}"/>
              </a:ext>
            </a:extLst>
          </p:cNvPr>
          <p:cNvSpPr txBox="1"/>
          <p:nvPr/>
        </p:nvSpPr>
        <p:spPr>
          <a:xfrm>
            <a:off x="3261086" y="4254566"/>
            <a:ext cx="964683" cy="353943"/>
          </a:xfrm>
          <a:prstGeom prst="rect">
            <a:avLst/>
          </a:prstGeom>
          <a:solidFill>
            <a:srgbClr val="FFE699"/>
          </a:solidFill>
        </p:spPr>
        <p:txBody>
          <a:bodyPr wrap="none" lIns="0" tIns="0" rIns="18000" bIns="0" rtlCol="0">
            <a:spAutoFit/>
          </a:bodyPr>
          <a:lstStyle/>
          <a:p>
            <a:r>
              <a:rPr lang="en-US" altLang="zh-TW" sz="2300" dirty="0">
                <a:solidFill>
                  <a:srgbClr val="D5228D"/>
                </a:solidFill>
              </a:rPr>
              <a:t>N-opsin</a:t>
            </a:r>
            <a:endParaRPr lang="zh-TW" altLang="en-US" sz="2300" dirty="0">
              <a:solidFill>
                <a:srgbClr val="D5228D"/>
              </a:solidFill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F0E501B8-5694-4EB9-A5D6-779E3173278C}"/>
              </a:ext>
            </a:extLst>
          </p:cNvPr>
          <p:cNvSpPr txBox="1"/>
          <p:nvPr/>
        </p:nvSpPr>
        <p:spPr>
          <a:xfrm>
            <a:off x="8096431" y="4777891"/>
            <a:ext cx="928331" cy="353943"/>
          </a:xfrm>
          <a:prstGeom prst="rect">
            <a:avLst/>
          </a:prstGeom>
          <a:solidFill>
            <a:srgbClr val="FFE699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300" dirty="0">
                <a:solidFill>
                  <a:srgbClr val="D5228D"/>
                </a:solidFill>
              </a:rPr>
              <a:t>N-opsin</a:t>
            </a:r>
            <a:endParaRPr lang="zh-TW" altLang="en-US" sz="2300" dirty="0">
              <a:solidFill>
                <a:srgbClr val="D522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02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  <p:bldP spid="15" grpId="0"/>
      <p:bldP spid="20" grpId="0"/>
      <p:bldP spid="30" grpId="0"/>
      <p:bldP spid="46" grpId="0" animBg="1"/>
      <p:bldP spid="51" grpId="0" animBg="1"/>
      <p:bldP spid="42" grpId="0" animBg="1"/>
      <p:bldP spid="4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F763AF-BEFC-42D5-B4B4-5387EF2D0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5184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/>
              <a:t>Absorbance (A) and </a:t>
            </a:r>
            <a:br>
              <a:rPr lang="en-US" altLang="zh-TW" b="1" dirty="0"/>
            </a:br>
            <a:r>
              <a:rPr lang="en-US" altLang="zh-TW" b="1" dirty="0"/>
              <a:t>molar absorptivity (</a:t>
            </a:r>
            <a:r>
              <a:rPr lang="el-GR" altLang="zh-TW" b="1" dirty="0"/>
              <a:t>ε</a:t>
            </a:r>
            <a:r>
              <a:rPr lang="en-US" altLang="zh-TW" b="1" dirty="0"/>
              <a:t>) </a:t>
            </a:r>
            <a:endParaRPr lang="zh-TW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9B513AB7-308D-4317-9862-9D22C397FB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9053" y="1847549"/>
                <a:ext cx="5052254" cy="1799019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ts val="2600"/>
                  </a:lnSpc>
                  <a:buNone/>
                </a:pPr>
                <a:r>
                  <a:rPr lang="en-US" altLang="zh-TW" dirty="0">
                    <a:solidFill>
                      <a:srgbClr val="C00000"/>
                    </a:solidFill>
                  </a:rPr>
                  <a:t>Absorbance (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TW" dirty="0">
                    <a:solidFill>
                      <a:srgbClr val="C00000"/>
                    </a:solidFill>
                  </a:rPr>
                  <a:t>) </a:t>
                </a:r>
                <a:r>
                  <a:rPr lang="en-US" altLang="zh-TW" dirty="0"/>
                  <a:t>is the common logarithm of the ratio of </a:t>
                </a:r>
                <a:br>
                  <a:rPr lang="en-US" altLang="zh-TW" dirty="0"/>
                </a:br>
                <a:r>
                  <a:rPr lang="en-US" altLang="zh-TW" dirty="0">
                    <a:solidFill>
                      <a:srgbClr val="C00000"/>
                    </a:solidFill>
                  </a:rPr>
                  <a:t>incident</a:t>
                </a:r>
                <a:r>
                  <a:rPr lang="en-US" altLang="zh-TW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dirty="0"/>
                  <a:t>) to </a:t>
                </a:r>
                <a:r>
                  <a:rPr lang="en-US" altLang="zh-TW" dirty="0">
                    <a:solidFill>
                      <a:srgbClr val="C00000"/>
                    </a:solidFill>
                  </a:rPr>
                  <a:t>transmitted</a:t>
                </a:r>
                <a:r>
                  <a:rPr lang="en-US" altLang="zh-TW" dirty="0"/>
                  <a:t> (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zh-TW" dirty="0"/>
                  <a:t>) radiant power through a material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9B513AB7-308D-4317-9862-9D22C397FB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9053" y="1847549"/>
                <a:ext cx="5052254" cy="1799019"/>
              </a:xfrm>
              <a:blipFill>
                <a:blip r:embed="rId2"/>
                <a:stretch>
                  <a:fillRect l="-2413" t="-7797" r="-7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C267DF6-B6E4-43EB-ACE9-704265D5E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33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5467F25-8D66-4AF7-8B39-991617D96BD3}"/>
                  </a:ext>
                </a:extLst>
              </p:cNvPr>
              <p:cNvSpPr txBox="1"/>
              <p:nvPr/>
            </p:nvSpPr>
            <p:spPr>
              <a:xfrm>
                <a:off x="5716688" y="1967608"/>
                <a:ext cx="1814728" cy="9187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TW" sz="320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320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altLang="zh-TW" sz="32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32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TW" sz="3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5467F25-8D66-4AF7-8B39-991617D96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688" y="1967608"/>
                <a:ext cx="1814728" cy="9187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8D3815FE-45F6-4EA2-BBCA-9F56240B251A}"/>
              </a:ext>
            </a:extLst>
          </p:cNvPr>
          <p:cNvSpPr txBox="1">
            <a:spLocks/>
          </p:cNvSpPr>
          <p:nvPr/>
        </p:nvSpPr>
        <p:spPr>
          <a:xfrm>
            <a:off x="519053" y="3729287"/>
            <a:ext cx="5249590" cy="1799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600"/>
              </a:lnSpc>
              <a:buNone/>
            </a:pPr>
            <a:r>
              <a:rPr lang="en-US" altLang="zh-TW" dirty="0">
                <a:solidFill>
                  <a:srgbClr val="C00000"/>
                </a:solidFill>
              </a:rPr>
              <a:t>Molar absorptivity (</a:t>
            </a:r>
            <a:r>
              <a:rPr lang="el-GR" altLang="zh-TW" dirty="0">
                <a:solidFill>
                  <a:srgbClr val="C00000"/>
                </a:solidFill>
              </a:rPr>
              <a:t>ε)</a:t>
            </a:r>
            <a:r>
              <a:rPr lang="en-US" altLang="zh-TW" dirty="0"/>
              <a:t>,</a:t>
            </a:r>
            <a:r>
              <a:rPr lang="el-GR" altLang="zh-TW" dirty="0"/>
              <a:t> </a:t>
            </a:r>
            <a:r>
              <a:rPr lang="en-US" altLang="zh-TW" dirty="0"/>
              <a:t>or </a:t>
            </a:r>
            <a:r>
              <a:rPr lang="en-US" altLang="zh-TW" dirty="0">
                <a:solidFill>
                  <a:srgbClr val="C00000"/>
                </a:solidFill>
              </a:rPr>
              <a:t>molar extinction coefficient</a:t>
            </a:r>
            <a:r>
              <a:rPr lang="en-US" altLang="zh-TW" dirty="0"/>
              <a:t>, is a measure of how strongly a chemical species or substance absorbs light at a particular wavelength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6C2EB70F-F65F-4EED-BEFF-B40FA4DA19DB}"/>
                  </a:ext>
                </a:extLst>
              </p:cNvPr>
              <p:cNvSpPr txBox="1"/>
              <p:nvPr/>
            </p:nvSpPr>
            <p:spPr>
              <a:xfrm>
                <a:off x="5841488" y="3835469"/>
                <a:ext cx="2855002" cy="9649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zh-TW" sz="4400" dirty="0" smtClean="0"/>
                      <m:t>ε</m:t>
                    </m:r>
                    <m:r>
                      <a:rPr lang="en-US" altLang="zh-TW" sz="4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4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4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sz="44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zh-TW" sz="4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zh-TW" altLang="en-US" sz="4400" dirty="0"/>
                  <a:t> </a:t>
                </a: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6C2EB70F-F65F-4EED-BEFF-B40FA4DA1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488" y="3835469"/>
                <a:ext cx="2855002" cy="9649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8D2D51A3-0B92-436D-B178-597101120FCF}"/>
              </a:ext>
            </a:extLst>
          </p:cNvPr>
          <p:cNvSpPr txBox="1"/>
          <p:nvPr/>
        </p:nvSpPr>
        <p:spPr>
          <a:xfrm>
            <a:off x="4868562" y="4875270"/>
            <a:ext cx="1968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Molar concentration</a:t>
            </a:r>
            <a:endParaRPr lang="zh-TW" altLang="en-US" sz="20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45B0D96-7E36-415A-9028-35DF06C31F65}"/>
              </a:ext>
            </a:extLst>
          </p:cNvPr>
          <p:cNvSpPr txBox="1"/>
          <p:nvPr/>
        </p:nvSpPr>
        <p:spPr>
          <a:xfrm>
            <a:off x="6895072" y="4875269"/>
            <a:ext cx="1968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2000" dirty="0">
                <a:solidFill>
                  <a:srgbClr val="0070C0"/>
                </a:solidFill>
                <a:latin typeface="Comic Sans MS" panose="030F0702030302020204" pitchFamily="66" charset="0"/>
              </a:rPr>
              <a:t>Sample</a:t>
            </a:r>
            <a:br>
              <a:rPr lang="en-US" altLang="zh-TW" sz="2000" dirty="0">
                <a:solidFill>
                  <a:srgbClr val="0070C0"/>
                </a:solidFill>
                <a:latin typeface="Comic Sans MS" panose="030F0702030302020204" pitchFamily="66" charset="0"/>
              </a:rPr>
            </a:br>
            <a:r>
              <a:rPr lang="en-US" altLang="zh-TW" sz="2000" dirty="0">
                <a:solidFill>
                  <a:srgbClr val="0070C0"/>
                </a:solidFill>
                <a:latin typeface="Comic Sans MS" panose="030F0702030302020204" pitchFamily="66" charset="0"/>
              </a:rPr>
              <a:t>pathlength (cm)</a:t>
            </a:r>
            <a:endParaRPr lang="zh-TW" altLang="en-US" sz="2000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E0773FF5-B064-408E-9E90-C205E7D64768}"/>
              </a:ext>
            </a:extLst>
          </p:cNvPr>
          <p:cNvCxnSpPr/>
          <p:nvPr/>
        </p:nvCxnSpPr>
        <p:spPr>
          <a:xfrm>
            <a:off x="6112476" y="2747058"/>
            <a:ext cx="724931" cy="1064695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8A256935-7B9B-4BD5-9A68-BD023D6630B6}"/>
                  </a:ext>
                </a:extLst>
              </p:cNvPr>
              <p:cNvSpPr txBox="1"/>
              <p:nvPr/>
            </p:nvSpPr>
            <p:spPr>
              <a:xfrm>
                <a:off x="7378576" y="3829611"/>
                <a:ext cx="1540935" cy="925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n-US" altLang="zh-TW" sz="32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𝐜</m:t>
                      </m:r>
                      <m:r>
                        <a:rPr lang="en-US" altLang="zh-TW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3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zh-TW" altLang="en-US" sz="320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ε</m:t>
                          </m:r>
                          <m:r>
                            <a:rPr lang="en-US" altLang="zh-TW" sz="3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zh-TW" alt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8A256935-7B9B-4BD5-9A68-BD023D663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8576" y="3829611"/>
                <a:ext cx="1540935" cy="925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27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0D2490-C341-47DB-84C1-D43FB03EF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CF2EA16-A437-4DCB-B9F8-B78B1FBFA2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233" b="50792"/>
          <a:stretch/>
        </p:blipFill>
        <p:spPr>
          <a:xfrm>
            <a:off x="549946" y="2967804"/>
            <a:ext cx="7882811" cy="11038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9DD8FAC-AC06-41EE-B7BE-F66283F92AFA}"/>
              </a:ext>
            </a:extLst>
          </p:cNvPr>
          <p:cNvSpPr txBox="1"/>
          <p:nvPr/>
        </p:nvSpPr>
        <p:spPr>
          <a:xfrm>
            <a:off x="6157722" y="3979290"/>
            <a:ext cx="2068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sz="2400" dirty="0"/>
              <a:t>Wavelength (</a:t>
            </a:r>
            <a:r>
              <a:rPr lang="el-GR" altLang="zh-TW" sz="2400" dirty="0"/>
              <a:t>λ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6E6D4A6-49D3-4784-9ABD-3016E2018FC2}"/>
              </a:ext>
            </a:extLst>
          </p:cNvPr>
          <p:cNvSpPr txBox="1"/>
          <p:nvPr/>
        </p:nvSpPr>
        <p:spPr>
          <a:xfrm>
            <a:off x="5244001" y="2507745"/>
            <a:ext cx="3287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Frequency (sec</a:t>
            </a:r>
            <a:r>
              <a:rPr lang="en-US" altLang="zh-TW" sz="2400" baseline="30000" dirty="0"/>
              <a:t>-1</a:t>
            </a:r>
            <a:r>
              <a:rPr lang="en-US" altLang="zh-TW" sz="2400" dirty="0"/>
              <a:t> = Hz)</a:t>
            </a:r>
            <a:endParaRPr lang="zh-TW" altLang="en-US" sz="2400" dirty="0"/>
          </a:p>
        </p:txBody>
      </p:sp>
      <p:pic>
        <p:nvPicPr>
          <p:cNvPr id="8" name="Picture 1" descr="10p330_f10.jpg">
            <a:extLst>
              <a:ext uri="{FF2B5EF4-FFF2-40B4-BE49-F238E27FC236}">
                <a16:creationId xmlns:a16="http://schemas.microsoft.com/office/drawing/2014/main" id="{2247FA51-5A28-4CA3-AE3B-77B2E2465F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2" r="26530" b="89282"/>
          <a:stretch/>
        </p:blipFill>
        <p:spPr bwMode="auto">
          <a:xfrm>
            <a:off x="328945" y="2446258"/>
            <a:ext cx="5222339" cy="625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00400169-0726-4B8C-96F9-33BB8B327A2A}"/>
              </a:ext>
            </a:extLst>
          </p:cNvPr>
          <p:cNvSpPr txBox="1"/>
          <p:nvPr/>
        </p:nvSpPr>
        <p:spPr>
          <a:xfrm>
            <a:off x="549946" y="1020536"/>
            <a:ext cx="8084224" cy="1380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TW" sz="2600" dirty="0"/>
              <a:t>The minimum amount of any physical property involved in an interaction.   This means that the magnitude of the physical property can take on only discrete values consisting of </a:t>
            </a:r>
            <a:r>
              <a:rPr lang="en-US" altLang="zh-TW" sz="2600" dirty="0">
                <a:solidFill>
                  <a:srgbClr val="C00000"/>
                </a:solidFill>
              </a:rPr>
              <a:t>integer</a:t>
            </a:r>
            <a:r>
              <a:rPr lang="en-US" altLang="zh-TW" sz="2600" dirty="0"/>
              <a:t> </a:t>
            </a:r>
            <a:r>
              <a:rPr lang="en-US" altLang="zh-TW" sz="2600" dirty="0">
                <a:solidFill>
                  <a:srgbClr val="C00000"/>
                </a:solidFill>
              </a:rPr>
              <a:t>multiples</a:t>
            </a:r>
            <a:r>
              <a:rPr lang="en-US" altLang="zh-TW" sz="2600" dirty="0"/>
              <a:t> of one quantum.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2726975-A926-4DDD-9693-DEFA80EA087D}"/>
              </a:ext>
            </a:extLst>
          </p:cNvPr>
          <p:cNvSpPr txBox="1"/>
          <p:nvPr/>
        </p:nvSpPr>
        <p:spPr>
          <a:xfrm>
            <a:off x="1466565" y="226232"/>
            <a:ext cx="62108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i="1" dirty="0"/>
              <a:t>Quantum (plural: quanta)</a:t>
            </a:r>
            <a:endParaRPr lang="zh-TW" altLang="en-US" sz="4400" b="1" i="1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DF7E5EC-8F26-4E29-BA4E-4145406F1008}"/>
              </a:ext>
            </a:extLst>
          </p:cNvPr>
          <p:cNvSpPr txBox="1"/>
          <p:nvPr/>
        </p:nvSpPr>
        <p:spPr>
          <a:xfrm>
            <a:off x="549947" y="4272607"/>
            <a:ext cx="4794914" cy="1700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TW" sz="2600" dirty="0"/>
              <a:t>A photon, or any other form of electromagnetic radiation, has the quantum of </a:t>
            </a:r>
            <a:r>
              <a:rPr lang="en-US" altLang="zh-TW" sz="2600" dirty="0">
                <a:solidFill>
                  <a:srgbClr val="0070C0"/>
                </a:solidFill>
              </a:rPr>
              <a:t>energy (</a:t>
            </a:r>
            <a:r>
              <a:rPr lang="el-GR" altLang="zh-TW" sz="2600" i="1" dirty="0">
                <a:solidFill>
                  <a:srgbClr val="0070C0"/>
                </a:solidFill>
              </a:rPr>
              <a:t>ε</a:t>
            </a:r>
            <a:r>
              <a:rPr lang="en-US" altLang="zh-TW" sz="2600" dirty="0">
                <a:solidFill>
                  <a:srgbClr val="0070C0"/>
                </a:solidFill>
              </a:rPr>
              <a:t>) </a:t>
            </a:r>
            <a:r>
              <a:rPr lang="en-US" altLang="zh-TW" sz="2600" dirty="0"/>
              <a:t>that is in direct proportional to its </a:t>
            </a:r>
            <a:r>
              <a:rPr lang="en-US" altLang="zh-TW" sz="2600" dirty="0">
                <a:solidFill>
                  <a:srgbClr val="00B050"/>
                </a:solidFill>
              </a:rPr>
              <a:t>frequency (</a:t>
            </a:r>
            <a:r>
              <a:rPr lang="el-GR" altLang="zh-TW" sz="2600" i="1" dirty="0">
                <a:solidFill>
                  <a:srgbClr val="00B050"/>
                </a:solidFill>
              </a:rPr>
              <a:t>ν</a:t>
            </a:r>
            <a:r>
              <a:rPr lang="en-US" altLang="zh-TW" sz="2600" dirty="0">
                <a:solidFill>
                  <a:srgbClr val="00B050"/>
                </a:solidFill>
              </a:rPr>
              <a:t>) 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E4AE758-C2A0-41E5-8927-8FCF79388A30}"/>
              </a:ext>
            </a:extLst>
          </p:cNvPr>
          <p:cNvSpPr txBox="1"/>
          <p:nvPr/>
        </p:nvSpPr>
        <p:spPr>
          <a:xfrm>
            <a:off x="5755568" y="4398098"/>
            <a:ext cx="1410745" cy="54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l-GR" altLang="zh-TW" sz="3600" i="1" dirty="0">
                <a:solidFill>
                  <a:srgbClr val="0070C0"/>
                </a:solidFill>
              </a:rPr>
              <a:t>ε</a:t>
            </a:r>
            <a:r>
              <a:rPr lang="en-US" altLang="zh-TW" sz="3600" dirty="0"/>
              <a:t> = </a:t>
            </a:r>
            <a:r>
              <a:rPr lang="en-US" altLang="zh-TW" sz="3600" i="1" dirty="0">
                <a:solidFill>
                  <a:srgbClr val="C00000"/>
                </a:solidFill>
              </a:rPr>
              <a:t>h</a:t>
            </a:r>
            <a:r>
              <a:rPr lang="en-US" altLang="zh-TW" sz="3600" dirty="0"/>
              <a:t>∙</a:t>
            </a:r>
            <a:r>
              <a:rPr lang="el-GR" altLang="zh-TW" sz="3600" i="1" dirty="0">
                <a:solidFill>
                  <a:srgbClr val="00B050"/>
                </a:solidFill>
              </a:rPr>
              <a:t>ν</a:t>
            </a:r>
            <a:endParaRPr lang="en-US" altLang="zh-TW" sz="3600" i="1" dirty="0">
              <a:solidFill>
                <a:srgbClr val="00B05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57334D5-ADF2-4AA7-849C-4305B8C34279}"/>
              </a:ext>
            </a:extLst>
          </p:cNvPr>
          <p:cNvSpPr txBox="1"/>
          <p:nvPr/>
        </p:nvSpPr>
        <p:spPr>
          <a:xfrm>
            <a:off x="5097910" y="5241078"/>
            <a:ext cx="28841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6.62607015 × 10</a:t>
            </a:r>
            <a:r>
              <a:rPr lang="en-US" altLang="zh-TW" sz="2000" baseline="30000" dirty="0">
                <a:solidFill>
                  <a:srgbClr val="C00000"/>
                </a:solidFill>
                <a:latin typeface="Comic Sans MS" panose="030F0702030302020204" pitchFamily="66" charset="0"/>
              </a:rPr>
              <a:t>−34 </a:t>
            </a:r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J⋅s</a:t>
            </a:r>
            <a:endParaRPr lang="zh-TW" altLang="en-US" sz="20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E0A269D-3530-44F5-A3A7-FA956EFB11F9}"/>
              </a:ext>
            </a:extLst>
          </p:cNvPr>
          <p:cNvSpPr/>
          <p:nvPr/>
        </p:nvSpPr>
        <p:spPr>
          <a:xfrm>
            <a:off x="5381115" y="4852100"/>
            <a:ext cx="24048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C00000"/>
                </a:solidFill>
                <a:latin typeface="Comic Sans MS" panose="030F0702030302020204" pitchFamily="66" charset="0"/>
              </a:rPr>
              <a:t>Planck constant</a:t>
            </a:r>
            <a:endParaRPr lang="zh-TW" altLang="en-US" sz="24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9522469-1E33-44F4-BAB4-E04B714E14AE}"/>
              </a:ext>
            </a:extLst>
          </p:cNvPr>
          <p:cNvSpPr txBox="1"/>
          <p:nvPr/>
        </p:nvSpPr>
        <p:spPr>
          <a:xfrm>
            <a:off x="4501248" y="5590576"/>
            <a:ext cx="4269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i="1" dirty="0">
                <a:solidFill>
                  <a:srgbClr val="0070C0"/>
                </a:solidFill>
                <a:latin typeface="Comic Sans MS" panose="030F0702030302020204" pitchFamily="66" charset="0"/>
              </a:rPr>
              <a:t>E</a:t>
            </a:r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 = N</a:t>
            </a:r>
            <a:r>
              <a:rPr lang="en-US" altLang="zh-TW" sz="2000" baseline="-25000" dirty="0">
                <a:solidFill>
                  <a:srgbClr val="C00000"/>
                </a:solidFill>
                <a:latin typeface="Comic Sans MS" panose="030F0702030302020204" pitchFamily="66" charset="0"/>
              </a:rPr>
              <a:t>A</a:t>
            </a:r>
            <a:r>
              <a:rPr lang="zh-TW" altLang="en-US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 </a:t>
            </a:r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× </a:t>
            </a:r>
            <a:r>
              <a:rPr lang="el-GR" altLang="zh-TW" sz="2000" i="1" dirty="0">
                <a:solidFill>
                  <a:srgbClr val="0070C0"/>
                </a:solidFill>
                <a:latin typeface="Comic Sans MS" panose="030F0702030302020204" pitchFamily="66" charset="0"/>
              </a:rPr>
              <a:t>ε</a:t>
            </a:r>
            <a:r>
              <a:rPr lang="zh-TW" altLang="en-US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 </a:t>
            </a:r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=</a:t>
            </a:r>
            <a:r>
              <a:rPr lang="zh-TW" altLang="en-US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 </a:t>
            </a:r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4</a:t>
            </a:r>
            <a:r>
              <a:rPr lang="zh-TW" altLang="en-US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 </a:t>
            </a:r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× 10</a:t>
            </a:r>
            <a:r>
              <a:rPr lang="en-US" altLang="zh-TW" sz="2000" baseline="30000" dirty="0">
                <a:solidFill>
                  <a:srgbClr val="C00000"/>
                </a:solidFill>
                <a:latin typeface="Comic Sans MS" panose="030F0702030302020204" pitchFamily="66" charset="0"/>
              </a:rPr>
              <a:t>−10 </a:t>
            </a:r>
            <a:r>
              <a:rPr lang="en-US" altLang="zh-TW" sz="2000" dirty="0">
                <a:latin typeface="Comic Sans MS" panose="030F0702030302020204" pitchFamily="66" charset="0"/>
              </a:rPr>
              <a:t>∙ </a:t>
            </a:r>
            <a:r>
              <a:rPr lang="el-GR" altLang="zh-TW" sz="2000" i="1" dirty="0">
                <a:solidFill>
                  <a:srgbClr val="00B050"/>
                </a:solidFill>
                <a:latin typeface="Comic Sans MS" panose="030F0702030302020204" pitchFamily="66" charset="0"/>
              </a:rPr>
              <a:t>ν</a:t>
            </a:r>
            <a:r>
              <a:rPr lang="zh-TW" altLang="en-US" sz="2000" i="1" dirty="0">
                <a:solidFill>
                  <a:srgbClr val="00B050"/>
                </a:solidFill>
                <a:latin typeface="Comic Sans MS" panose="030F0702030302020204" pitchFamily="66" charset="0"/>
              </a:rPr>
              <a:t> </a:t>
            </a:r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(J⋅s/mol) </a:t>
            </a:r>
            <a:endParaRPr lang="zh-TW" altLang="en-US" sz="20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173C37B-285D-4344-8474-C1421EC1D8A2}"/>
              </a:ext>
            </a:extLst>
          </p:cNvPr>
          <p:cNvSpPr/>
          <p:nvPr/>
        </p:nvSpPr>
        <p:spPr>
          <a:xfrm>
            <a:off x="4094273" y="3791962"/>
            <a:ext cx="242596" cy="369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動作按鈕: 往後或下一項 1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C27B790-94DA-4A07-AF2A-0ECFBF81B879}"/>
              </a:ext>
            </a:extLst>
          </p:cNvPr>
          <p:cNvSpPr/>
          <p:nvPr/>
        </p:nvSpPr>
        <p:spPr>
          <a:xfrm>
            <a:off x="8730120" y="5966350"/>
            <a:ext cx="342472" cy="207168"/>
          </a:xfrm>
          <a:prstGeom prst="actionButtonForwardNex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038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" grpId="0"/>
      <p:bldP spid="9" grpId="0"/>
      <p:bldP spid="10" grpId="0"/>
      <p:bldP spid="13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412F65-CF44-41D2-B1C3-635B64D18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830" y="451059"/>
            <a:ext cx="7886700" cy="906675"/>
          </a:xfrm>
        </p:spPr>
        <p:txBody>
          <a:bodyPr/>
          <a:lstStyle/>
          <a:p>
            <a:pPr algn="ctr"/>
            <a:r>
              <a:rPr lang="en-US" altLang="zh-TW" b="1" i="1" dirty="0">
                <a:latin typeface="+mn-lt"/>
              </a:rPr>
              <a:t>Infrared spectroscopy</a:t>
            </a:r>
            <a:endParaRPr lang="zh-TW" altLang="en-US" b="1" i="1" dirty="0">
              <a:latin typeface="+mn-lt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86C6F0-B59B-4957-B835-D9D898707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5609069-4DAF-4CC4-87C6-33D47CC61A08}"/>
              </a:ext>
            </a:extLst>
          </p:cNvPr>
          <p:cNvSpPr txBox="1"/>
          <p:nvPr/>
        </p:nvSpPr>
        <p:spPr>
          <a:xfrm>
            <a:off x="6484797" y="2830112"/>
            <a:ext cx="2464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/>
              <a:t>Wavelength (</a:t>
            </a:r>
            <a:r>
              <a:rPr lang="el-GR" altLang="zh-TW" sz="2400" dirty="0"/>
              <a:t>λ</a:t>
            </a:r>
            <a:r>
              <a:rPr lang="en-US" altLang="zh-TW" sz="2400" dirty="0"/>
              <a:t>; m)</a:t>
            </a:r>
            <a:endParaRPr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FDC2565-6CA8-4E85-9204-EE7142EEE20D}"/>
              </a:ext>
            </a:extLst>
          </p:cNvPr>
          <p:cNvSpPr txBox="1"/>
          <p:nvPr/>
        </p:nvSpPr>
        <p:spPr>
          <a:xfrm>
            <a:off x="6631844" y="1660712"/>
            <a:ext cx="2085298" cy="69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400" dirty="0"/>
              <a:t>(</a:t>
            </a:r>
            <a:r>
              <a:rPr lang="el-GR" altLang="zh-TW" sz="2400" i="1" dirty="0"/>
              <a:t>ν</a:t>
            </a:r>
            <a:r>
              <a:rPr lang="en-US" altLang="zh-TW" sz="2400" dirty="0"/>
              <a:t>; sec</a:t>
            </a:r>
            <a:r>
              <a:rPr lang="en-US" altLang="zh-TW" sz="2400" baseline="30000" dirty="0"/>
              <a:t>-1</a:t>
            </a:r>
            <a:r>
              <a:rPr lang="en-US" altLang="zh-TW" sz="2400" dirty="0"/>
              <a:t> = Hz)</a:t>
            </a:r>
          </a:p>
          <a:p>
            <a:pPr algn="ctr">
              <a:lnSpc>
                <a:spcPct val="80000"/>
              </a:lnSpc>
            </a:pPr>
            <a:r>
              <a:rPr lang="en-US" altLang="zh-TW" sz="2400" dirty="0"/>
              <a:t>Frequency </a:t>
            </a:r>
            <a:endParaRPr lang="zh-TW" altLang="en-US" sz="2400" dirty="0"/>
          </a:p>
        </p:txBody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DC12F160-1E94-4E5C-A62C-3E68D0C34C04}"/>
              </a:ext>
            </a:extLst>
          </p:cNvPr>
          <p:cNvSpPr/>
          <p:nvPr/>
        </p:nvSpPr>
        <p:spPr>
          <a:xfrm>
            <a:off x="1665566" y="2006584"/>
            <a:ext cx="1589518" cy="307648"/>
          </a:xfrm>
          <a:custGeom>
            <a:avLst/>
            <a:gdLst>
              <a:gd name="connsiteX0" fmla="*/ 0 w 1589518"/>
              <a:gd name="connsiteY0" fmla="*/ 25637 h 307648"/>
              <a:gd name="connsiteX1" fmla="*/ 0 w 1589518"/>
              <a:gd name="connsiteY1" fmla="*/ 25637 h 307648"/>
              <a:gd name="connsiteX2" fmla="*/ 1504060 w 1589518"/>
              <a:gd name="connsiteY2" fmla="*/ 0 h 307648"/>
              <a:gd name="connsiteX3" fmla="*/ 1589518 w 1589518"/>
              <a:gd name="connsiteY3" fmla="*/ 213645 h 307648"/>
              <a:gd name="connsiteX4" fmla="*/ 871671 w 1589518"/>
              <a:gd name="connsiteY4" fmla="*/ 222190 h 307648"/>
              <a:gd name="connsiteX5" fmla="*/ 675118 w 1589518"/>
              <a:gd name="connsiteY5" fmla="*/ 299102 h 307648"/>
              <a:gd name="connsiteX6" fmla="*/ 17092 w 1589518"/>
              <a:gd name="connsiteY6" fmla="*/ 307648 h 307648"/>
              <a:gd name="connsiteX7" fmla="*/ 0 w 1589518"/>
              <a:gd name="connsiteY7" fmla="*/ 25637 h 307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89518" h="307648">
                <a:moveTo>
                  <a:pt x="0" y="25637"/>
                </a:moveTo>
                <a:lnTo>
                  <a:pt x="0" y="25637"/>
                </a:lnTo>
                <a:lnTo>
                  <a:pt x="1504060" y="0"/>
                </a:lnTo>
                <a:lnTo>
                  <a:pt x="1589518" y="213645"/>
                </a:lnTo>
                <a:lnTo>
                  <a:pt x="871671" y="222190"/>
                </a:lnTo>
                <a:lnTo>
                  <a:pt x="675118" y="299102"/>
                </a:lnTo>
                <a:lnTo>
                  <a:pt x="17092" y="307648"/>
                </a:lnTo>
                <a:lnTo>
                  <a:pt x="0" y="256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4590D05-74CD-44B9-8108-CF236B23E0A4}"/>
              </a:ext>
            </a:extLst>
          </p:cNvPr>
          <p:cNvSpPr txBox="1"/>
          <p:nvPr/>
        </p:nvSpPr>
        <p:spPr>
          <a:xfrm>
            <a:off x="3238911" y="5339155"/>
            <a:ext cx="27062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200" dirty="0"/>
              <a:t>Wavenumber (</a:t>
            </a:r>
            <a:r>
              <a:rPr lang="en-US" altLang="zh-TW" sz="2200" i="1" dirty="0"/>
              <a:t>ṽ</a:t>
            </a:r>
            <a:r>
              <a:rPr lang="en-US" altLang="zh-TW" sz="2200" dirty="0"/>
              <a:t>; cm</a:t>
            </a:r>
            <a:r>
              <a:rPr lang="en-US" altLang="zh-TW" sz="2200" baseline="30000" dirty="0"/>
              <a:t>-1</a:t>
            </a:r>
            <a:r>
              <a:rPr lang="en-US" altLang="zh-TW" sz="2200" dirty="0"/>
              <a:t>)</a:t>
            </a:r>
            <a:endParaRPr lang="zh-TW" alt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CF9D418E-AE95-45F2-BD22-F57100213EDA}"/>
                  </a:ext>
                </a:extLst>
              </p:cNvPr>
              <p:cNvSpPr txBox="1"/>
              <p:nvPr/>
            </p:nvSpPr>
            <p:spPr>
              <a:xfrm>
                <a:off x="302027" y="1162991"/>
                <a:ext cx="5084789" cy="738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i="1" dirty="0" smtClean="0">
                          <a:solidFill>
                            <a:srgbClr val="C00000"/>
                          </a:solidFill>
                        </a:rPr>
                        <m:t>ṽ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l-GR" altLang="zh-TW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l-GR" altLang="zh-TW" i="1" dirty="0"/>
                            <m:t>ν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l-GR" altLang="zh-TW" i="1" dirty="0"/>
                            <m:t>ν</m:t>
                          </m:r>
                          <m:r>
                            <m:rPr>
                              <m:nor/>
                            </m:rPr>
                            <a:rPr lang="en-US" altLang="zh-TW" b="0" i="1" dirty="0" smtClean="0"/>
                            <m:t> 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type m:val="skw"/>
                              <m:ctrlP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𝑠𝑒𝑐</m:t>
                              </m:r>
                            </m:den>
                          </m:f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type m:val="skw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𝑠𝑒𝑐</m:t>
                              </m:r>
                            </m:den>
                          </m:f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)∙100(</m:t>
                          </m:r>
                          <m:f>
                            <m:fPr>
                              <m:type m:val="skw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𝑐𝑚</m:t>
                              </m:r>
                            </m:num>
                            <m:den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CF9D418E-AE95-45F2-BD22-F57100213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27" y="1162991"/>
                <a:ext cx="5084789" cy="7388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4A984BE5-C61C-4C0E-A444-43B3BD9D7E0A}"/>
                  </a:ext>
                </a:extLst>
              </p:cNvPr>
              <p:cNvSpPr/>
              <p:nvPr/>
            </p:nvSpPr>
            <p:spPr>
              <a:xfrm>
                <a:off x="4566004" y="1258610"/>
                <a:ext cx="2194586" cy="6173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≈33∙</m:t>
                      </m:r>
                      <m:f>
                        <m:fPr>
                          <m:ctrlPr>
                            <a:rPr lang="en-US" altLang="zh-TW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l-GR" altLang="zh-TW" sz="2000" i="1" dirty="0">
                              <a:solidFill>
                                <a:srgbClr val="C00000"/>
                              </a:solidFill>
                            </a:rPr>
                            <m:t>ν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0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altLang="zh-TW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</m:den>
                      </m:f>
                      <m:r>
                        <m:rPr>
                          <m:nor/>
                        </m:rPr>
                        <a:rPr lang="en-US" altLang="zh-TW" sz="2000" dirty="0">
                          <a:solidFill>
                            <a:srgbClr val="C0000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TW" sz="2000" i="1" dirty="0">
                          <a:solidFill>
                            <a:srgbClr val="C00000"/>
                          </a:solidFill>
                        </a:rPr>
                        <m:t>cm</m:t>
                      </m:r>
                      <m:r>
                        <m:rPr>
                          <m:nor/>
                        </m:rPr>
                        <a:rPr lang="en-US" altLang="zh-TW" sz="2000" i="1" baseline="30000" dirty="0">
                          <a:solidFill>
                            <a:srgbClr val="C00000"/>
                          </a:solidFill>
                        </a:rPr>
                        <m:t>−1</m:t>
                      </m:r>
                      <m:r>
                        <m:rPr>
                          <m:nor/>
                        </m:rPr>
                        <a:rPr lang="en-US" altLang="zh-TW" sz="2000" dirty="0">
                          <a:solidFill>
                            <a:srgbClr val="C00000"/>
                          </a:solidFill>
                        </a:rPr>
                        <m:t>)</m:t>
                      </m:r>
                    </m:oMath>
                  </m:oMathPara>
                </a14:m>
                <a:endParaRPr lang="zh-TW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4A984BE5-C61C-4C0E-A444-43B3BD9D7E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004" y="1258610"/>
                <a:ext cx="2194586" cy="6173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>
            <a:extLst>
              <a:ext uri="{FF2B5EF4-FFF2-40B4-BE49-F238E27FC236}">
                <a16:creationId xmlns:a16="http://schemas.microsoft.com/office/drawing/2014/main" id="{FDAF76B1-A816-48A2-BA14-6E15B1908BE2}"/>
              </a:ext>
            </a:extLst>
          </p:cNvPr>
          <p:cNvSpPr txBox="1"/>
          <p:nvPr/>
        </p:nvSpPr>
        <p:spPr>
          <a:xfrm>
            <a:off x="1696153" y="1851006"/>
            <a:ext cx="56581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600" dirty="0"/>
              <a:t>10</a:t>
            </a:r>
            <a:r>
              <a:rPr lang="en-US" altLang="zh-TW" sz="2600" baseline="30000" dirty="0"/>
              <a:t>14</a:t>
            </a:r>
            <a:endParaRPr lang="zh-TW" altLang="en-US" sz="2600" baseline="300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B9EBB81-E767-4BC5-AF10-03B5F9439716}"/>
              </a:ext>
            </a:extLst>
          </p:cNvPr>
          <p:cNvSpPr txBox="1"/>
          <p:nvPr/>
        </p:nvSpPr>
        <p:spPr>
          <a:xfrm>
            <a:off x="3679725" y="1873664"/>
            <a:ext cx="56581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600" dirty="0"/>
              <a:t>10</a:t>
            </a:r>
            <a:r>
              <a:rPr lang="en-US" altLang="zh-TW" sz="2600" baseline="30000" dirty="0"/>
              <a:t>13</a:t>
            </a:r>
            <a:endParaRPr lang="zh-TW" altLang="en-US" sz="2600" baseline="300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76DF3A1-2139-4988-B1FC-0EA317E9DF03}"/>
              </a:ext>
            </a:extLst>
          </p:cNvPr>
          <p:cNvSpPr txBox="1"/>
          <p:nvPr/>
        </p:nvSpPr>
        <p:spPr>
          <a:xfrm>
            <a:off x="5501891" y="1893136"/>
            <a:ext cx="56581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600" dirty="0"/>
              <a:t>10</a:t>
            </a:r>
            <a:r>
              <a:rPr lang="en-US" altLang="zh-TW" sz="2600" baseline="30000" dirty="0"/>
              <a:t>12</a:t>
            </a:r>
            <a:endParaRPr lang="zh-TW" altLang="en-US" sz="2600" baseline="300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80C81C7-9ED8-458E-88FD-5C5E3156A4DB}"/>
              </a:ext>
            </a:extLst>
          </p:cNvPr>
          <p:cNvSpPr txBox="1"/>
          <p:nvPr/>
        </p:nvSpPr>
        <p:spPr>
          <a:xfrm>
            <a:off x="1090704" y="2841169"/>
            <a:ext cx="5317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600" dirty="0"/>
              <a:t>10</a:t>
            </a:r>
            <a:r>
              <a:rPr lang="en-US" altLang="zh-TW" sz="2600" baseline="30000" dirty="0"/>
              <a:t>-6</a:t>
            </a:r>
            <a:endParaRPr lang="zh-TW" altLang="en-US" sz="2600" baseline="300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5DB950D-71C4-4E24-ADF1-C62AF68183EB}"/>
              </a:ext>
            </a:extLst>
          </p:cNvPr>
          <p:cNvSpPr txBox="1"/>
          <p:nvPr/>
        </p:nvSpPr>
        <p:spPr>
          <a:xfrm>
            <a:off x="3106016" y="2841169"/>
            <a:ext cx="5317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600" dirty="0"/>
              <a:t>10</a:t>
            </a:r>
            <a:r>
              <a:rPr lang="en-US" altLang="zh-TW" sz="2600" baseline="30000" dirty="0"/>
              <a:t>-5</a:t>
            </a:r>
            <a:endParaRPr lang="zh-TW" altLang="en-US" sz="2600" baseline="300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2226B6A-D2E9-45ED-A52D-92579D5AB2D4}"/>
              </a:ext>
            </a:extLst>
          </p:cNvPr>
          <p:cNvSpPr txBox="1"/>
          <p:nvPr/>
        </p:nvSpPr>
        <p:spPr>
          <a:xfrm>
            <a:off x="5134297" y="2841169"/>
            <a:ext cx="5317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600" dirty="0"/>
              <a:t>10</a:t>
            </a:r>
            <a:r>
              <a:rPr lang="en-US" altLang="zh-TW" sz="2600" baseline="30000" dirty="0"/>
              <a:t>-4</a:t>
            </a:r>
            <a:endParaRPr lang="zh-TW" altLang="en-US" sz="2600" baseline="30000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F4808C65-A6A2-4216-9480-4689421C1B17}"/>
              </a:ext>
            </a:extLst>
          </p:cNvPr>
          <p:cNvSpPr txBox="1"/>
          <p:nvPr/>
        </p:nvSpPr>
        <p:spPr>
          <a:xfrm>
            <a:off x="4837530" y="1915361"/>
            <a:ext cx="688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(33)</a:t>
            </a:r>
            <a:endParaRPr lang="zh-TW" altLang="en-US" sz="20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1105CDFF-AA31-4F14-B804-DC7B9A0064E8}"/>
              </a:ext>
            </a:extLst>
          </p:cNvPr>
          <p:cNvSpPr txBox="1"/>
          <p:nvPr/>
        </p:nvSpPr>
        <p:spPr>
          <a:xfrm>
            <a:off x="2832532" y="1915361"/>
            <a:ext cx="845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(333)</a:t>
            </a:r>
            <a:endParaRPr lang="zh-TW" altLang="en-US" sz="20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A6F55A60-FAEC-4075-AE12-DBAFF78BA81E}"/>
              </a:ext>
            </a:extLst>
          </p:cNvPr>
          <p:cNvSpPr txBox="1"/>
          <p:nvPr/>
        </p:nvSpPr>
        <p:spPr>
          <a:xfrm>
            <a:off x="711106" y="1915361"/>
            <a:ext cx="1002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(3333)</a:t>
            </a:r>
            <a:endParaRPr lang="zh-TW" altLang="en-US" sz="20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DA34D5C0-EDD5-406C-ADDB-71A9451C5507}"/>
              </a:ext>
            </a:extLst>
          </p:cNvPr>
          <p:cNvGrpSpPr/>
          <p:nvPr/>
        </p:nvGrpSpPr>
        <p:grpSpPr>
          <a:xfrm>
            <a:off x="546068" y="2280707"/>
            <a:ext cx="5693063" cy="606093"/>
            <a:chOff x="546068" y="2200805"/>
            <a:chExt cx="5693063" cy="60609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BB0DF8FB-BC14-4D0A-B8CC-1A35FCF909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6027" t="29787" r="31424" b="56500"/>
            <a:stretch/>
          </p:blipFill>
          <p:spPr>
            <a:xfrm>
              <a:off x="546068" y="2200805"/>
              <a:ext cx="5693063" cy="606093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28B7D46-A58F-473D-8343-B42C46E99DB6}"/>
                </a:ext>
              </a:extLst>
            </p:cNvPr>
            <p:cNvSpPr/>
            <p:nvPr/>
          </p:nvSpPr>
          <p:spPr>
            <a:xfrm>
              <a:off x="2251393" y="2353972"/>
              <a:ext cx="2357966" cy="269204"/>
            </a:xfrm>
            <a:prstGeom prst="rect">
              <a:avLst/>
            </a:prstGeom>
            <a:solidFill>
              <a:srgbClr val="F3C0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51" name="圖片 50">
            <a:extLst>
              <a:ext uri="{FF2B5EF4-FFF2-40B4-BE49-F238E27FC236}">
                <a16:creationId xmlns:a16="http://schemas.microsoft.com/office/drawing/2014/main" id="{59141407-FB72-486D-B7D6-C5471E230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019" y="2619159"/>
            <a:ext cx="2092947" cy="2367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9A10409F-C848-41B1-8E82-6438FBBAB198}"/>
                  </a:ext>
                </a:extLst>
              </p:cNvPr>
              <p:cNvSpPr txBox="1"/>
              <p:nvPr/>
            </p:nvSpPr>
            <p:spPr>
              <a:xfrm>
                <a:off x="6959606" y="2222121"/>
                <a:ext cx="13233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altLang="zh-TW" sz="2400" dirty="0"/>
                  <a:t> Energy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9A10409F-C848-41B1-8E82-6438FBBAB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606" y="2222121"/>
                <a:ext cx="1323376" cy="461665"/>
              </a:xfrm>
              <a:prstGeom prst="rect">
                <a:avLst/>
              </a:prstGeom>
              <a:blipFill>
                <a:blip r:embed="rId6"/>
                <a:stretch>
                  <a:fillRect t="-10667" r="-5530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矩形 60">
            <a:extLst>
              <a:ext uri="{FF2B5EF4-FFF2-40B4-BE49-F238E27FC236}">
                <a16:creationId xmlns:a16="http://schemas.microsoft.com/office/drawing/2014/main" id="{F9DDBAA8-B155-4678-B140-B927E212373A}"/>
              </a:ext>
            </a:extLst>
          </p:cNvPr>
          <p:cNvSpPr/>
          <p:nvPr/>
        </p:nvSpPr>
        <p:spPr>
          <a:xfrm>
            <a:off x="1759519" y="2351350"/>
            <a:ext cx="1777196" cy="507740"/>
          </a:xfrm>
          <a:prstGeom prst="rect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D4B54180-6C9D-4BA1-9F0F-18F4CA8FC5BF}"/>
              </a:ext>
            </a:extLst>
          </p:cNvPr>
          <p:cNvGrpSpPr/>
          <p:nvPr/>
        </p:nvGrpSpPr>
        <p:grpSpPr>
          <a:xfrm>
            <a:off x="156972" y="3333742"/>
            <a:ext cx="8550231" cy="2056222"/>
            <a:chOff x="156972" y="3253840"/>
            <a:chExt cx="8550231" cy="2056222"/>
          </a:xfrm>
        </p:grpSpPr>
        <p:pic>
          <p:nvPicPr>
            <p:cNvPr id="21" name="Picture 1" descr="10p331_f12.jpg">
              <a:extLst>
                <a:ext uri="{FF2B5EF4-FFF2-40B4-BE49-F238E27FC236}">
                  <a16:creationId xmlns:a16="http://schemas.microsoft.com/office/drawing/2014/main" id="{BF97EB4A-A126-44A4-877D-EA71C1069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8" b="22362"/>
            <a:stretch/>
          </p:blipFill>
          <p:spPr bwMode="auto">
            <a:xfrm>
              <a:off x="1064692" y="3302889"/>
              <a:ext cx="7605758" cy="1654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4FFDBE5A-1B3D-4E33-82BD-B61568140E78}"/>
                </a:ext>
              </a:extLst>
            </p:cNvPr>
            <p:cNvSpPr txBox="1"/>
            <p:nvPr/>
          </p:nvSpPr>
          <p:spPr>
            <a:xfrm>
              <a:off x="796829" y="4909952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C00000"/>
                  </a:solidFill>
                </a:rPr>
                <a:t>4000</a:t>
              </a:r>
              <a:endParaRPr lang="zh-TW" altLang="en-US" sz="2000" b="1" dirty="0">
                <a:solidFill>
                  <a:srgbClr val="C00000"/>
                </a:solidFill>
              </a:endParaRP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218E982D-F97F-49AC-8709-012534B1D83A}"/>
                </a:ext>
              </a:extLst>
            </p:cNvPr>
            <p:cNvSpPr txBox="1"/>
            <p:nvPr/>
          </p:nvSpPr>
          <p:spPr>
            <a:xfrm>
              <a:off x="1476198" y="4909952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3500</a:t>
              </a:r>
              <a:endParaRPr lang="zh-TW" altLang="en-US" sz="2000" dirty="0"/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029FF9F1-6797-485B-B177-1CF6CF79029B}"/>
                </a:ext>
              </a:extLst>
            </p:cNvPr>
            <p:cNvSpPr txBox="1"/>
            <p:nvPr/>
          </p:nvSpPr>
          <p:spPr>
            <a:xfrm>
              <a:off x="2861584" y="4909952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070C0"/>
                  </a:solidFill>
                </a:rPr>
                <a:t>2500</a:t>
              </a:r>
              <a:endParaRPr lang="zh-TW" altLang="en-US" sz="2000" b="1" dirty="0">
                <a:solidFill>
                  <a:srgbClr val="0070C0"/>
                </a:solidFill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28D3C634-09E6-400D-822E-FBBA01D8344D}"/>
                </a:ext>
              </a:extLst>
            </p:cNvPr>
            <p:cNvSpPr txBox="1"/>
            <p:nvPr/>
          </p:nvSpPr>
          <p:spPr>
            <a:xfrm>
              <a:off x="2155567" y="4909952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3000</a:t>
              </a:r>
              <a:endParaRPr lang="zh-TW" altLang="en-US" sz="2000" dirty="0"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A78DA66F-1916-402E-961E-E879C5956748}"/>
                </a:ext>
              </a:extLst>
            </p:cNvPr>
            <p:cNvSpPr txBox="1"/>
            <p:nvPr/>
          </p:nvSpPr>
          <p:spPr>
            <a:xfrm>
              <a:off x="3685723" y="4909952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070C0"/>
                  </a:solidFill>
                </a:rPr>
                <a:t>2000</a:t>
              </a:r>
              <a:endParaRPr lang="zh-TW" altLang="en-US" sz="2000" b="1" dirty="0">
                <a:solidFill>
                  <a:srgbClr val="0070C0"/>
                </a:solidFill>
              </a:endParaRP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B931D2CA-E465-491A-9E8B-16D756E6DB72}"/>
                </a:ext>
              </a:extLst>
            </p:cNvPr>
            <p:cNvSpPr txBox="1"/>
            <p:nvPr/>
          </p:nvSpPr>
          <p:spPr>
            <a:xfrm>
              <a:off x="5810527" y="4909952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0070C0"/>
                  </a:solidFill>
                </a:rPr>
                <a:t>1000</a:t>
              </a:r>
              <a:endParaRPr lang="zh-TW" altLang="en-US" sz="2000" b="1" dirty="0">
                <a:solidFill>
                  <a:srgbClr val="0070C0"/>
                </a:solidFill>
              </a:endParaRP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598E6485-ECD8-4751-900F-EF6229FF5C79}"/>
                </a:ext>
              </a:extLst>
            </p:cNvPr>
            <p:cNvSpPr txBox="1"/>
            <p:nvPr/>
          </p:nvSpPr>
          <p:spPr>
            <a:xfrm>
              <a:off x="8133007" y="4909952"/>
              <a:ext cx="574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>
                  <a:solidFill>
                    <a:srgbClr val="C00000"/>
                  </a:solidFill>
                </a:rPr>
                <a:t>500</a:t>
              </a:r>
              <a:endParaRPr lang="zh-TW" altLang="en-US" sz="2000" b="1" dirty="0">
                <a:solidFill>
                  <a:srgbClr val="C00000"/>
                </a:solidFill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D45C49E0-8250-4980-8827-EBC341FE2D9A}"/>
                </a:ext>
              </a:extLst>
            </p:cNvPr>
            <p:cNvSpPr txBox="1"/>
            <p:nvPr/>
          </p:nvSpPr>
          <p:spPr>
            <a:xfrm>
              <a:off x="4773773" y="4909952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1500</a:t>
              </a:r>
              <a:endParaRPr lang="zh-TW" altLang="en-US" sz="2000" dirty="0"/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23008C74-62E5-49A8-AA40-BD134C5D23D4}"/>
                </a:ext>
              </a:extLst>
            </p:cNvPr>
            <p:cNvSpPr txBox="1"/>
            <p:nvPr/>
          </p:nvSpPr>
          <p:spPr>
            <a:xfrm rot="16200000">
              <a:off x="-671084" y="4081896"/>
              <a:ext cx="2056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000" i="1" dirty="0"/>
                <a:t>Transmittance (%)</a:t>
              </a:r>
              <a:endParaRPr lang="zh-TW" altLang="en-US" sz="2000" i="1" dirty="0"/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3FDB8709-98B7-4764-920C-A56279707BB8}"/>
                </a:ext>
              </a:extLst>
            </p:cNvPr>
            <p:cNvSpPr txBox="1"/>
            <p:nvPr/>
          </p:nvSpPr>
          <p:spPr>
            <a:xfrm>
              <a:off x="528967" y="3265771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100</a:t>
              </a:r>
              <a:endParaRPr lang="zh-TW" altLang="en-US" dirty="0"/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F82CF7C0-05B8-4488-BE07-E263245EE423}"/>
                </a:ext>
              </a:extLst>
            </p:cNvPr>
            <p:cNvSpPr txBox="1"/>
            <p:nvPr/>
          </p:nvSpPr>
          <p:spPr>
            <a:xfrm>
              <a:off x="645987" y="3547383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80</a:t>
              </a:r>
              <a:endParaRPr lang="zh-TW" altLang="en-US" dirty="0"/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C46C2530-9920-4C92-9EAD-D18018B5B147}"/>
                </a:ext>
              </a:extLst>
            </p:cNvPr>
            <p:cNvSpPr txBox="1"/>
            <p:nvPr/>
          </p:nvSpPr>
          <p:spPr>
            <a:xfrm>
              <a:off x="645987" y="382899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60</a:t>
              </a:r>
              <a:endParaRPr lang="zh-TW" altLang="en-US" dirty="0"/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ACC231EA-D746-4FB6-9862-16416380111A}"/>
                </a:ext>
              </a:extLst>
            </p:cNvPr>
            <p:cNvSpPr txBox="1"/>
            <p:nvPr/>
          </p:nvSpPr>
          <p:spPr>
            <a:xfrm>
              <a:off x="645987" y="411060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40</a:t>
              </a:r>
              <a:endParaRPr lang="zh-TW" altLang="en-US" dirty="0"/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2E1FF9AF-FEE2-4610-9531-F6F6CD99319E}"/>
                </a:ext>
              </a:extLst>
            </p:cNvPr>
            <p:cNvSpPr txBox="1"/>
            <p:nvPr/>
          </p:nvSpPr>
          <p:spPr>
            <a:xfrm>
              <a:off x="645987" y="4392219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20</a:t>
              </a:r>
              <a:endParaRPr lang="zh-TW" altLang="en-US" dirty="0"/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672B96ED-4570-49D9-AF89-164FBC37857C}"/>
                </a:ext>
              </a:extLst>
            </p:cNvPr>
            <p:cNvSpPr txBox="1"/>
            <p:nvPr/>
          </p:nvSpPr>
          <p:spPr>
            <a:xfrm>
              <a:off x="763006" y="4673832"/>
              <a:ext cx="301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TW" dirty="0"/>
                <a:t>0</a:t>
              </a:r>
              <a:endParaRPr lang="zh-TW" altLang="en-US" dirty="0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01471152-EF07-4FF4-85C9-5A6D27AF2373}"/>
                </a:ext>
              </a:extLst>
            </p:cNvPr>
            <p:cNvSpPr/>
            <p:nvPr/>
          </p:nvSpPr>
          <p:spPr>
            <a:xfrm>
              <a:off x="3513629" y="4316432"/>
              <a:ext cx="89800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2000" b="1" dirty="0">
                  <a:ea typeface="ＭＳ Ｐゴシック" pitchFamily="34" charset="-128"/>
                </a:rPr>
                <a:t>CH</a:t>
              </a:r>
              <a:r>
                <a:rPr lang="en-US" altLang="en-US" sz="2000" b="1" baseline="-25000" dirty="0">
                  <a:ea typeface="ＭＳ Ｐゴシック" pitchFamily="34" charset="-128"/>
                </a:rPr>
                <a:t>3</a:t>
              </a:r>
              <a:r>
                <a:rPr lang="en-US" altLang="en-US" sz="2000" b="1" dirty="0">
                  <a:ea typeface="ＭＳ Ｐゴシック" pitchFamily="34" charset="-128"/>
                </a:rPr>
                <a:t>OH</a:t>
              </a:r>
              <a:endParaRPr lang="zh-TW" altLang="en-US" sz="2000" b="1" dirty="0"/>
            </a:p>
          </p:txBody>
        </p:sp>
      </p:grp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78900A40-926A-42EA-9984-B748C2A33BA9}"/>
              </a:ext>
            </a:extLst>
          </p:cNvPr>
          <p:cNvSpPr txBox="1"/>
          <p:nvPr/>
        </p:nvSpPr>
        <p:spPr>
          <a:xfrm>
            <a:off x="1036622" y="2408271"/>
            <a:ext cx="700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C00000"/>
                </a:solidFill>
              </a:rPr>
              <a:t>Near</a:t>
            </a:r>
            <a:endParaRPr lang="zh-TW" altLang="en-US" sz="2000" b="1" dirty="0">
              <a:solidFill>
                <a:srgbClr val="C00000"/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0279C99C-BDFE-4AE3-99B7-AB3832633A80}"/>
              </a:ext>
            </a:extLst>
          </p:cNvPr>
          <p:cNvSpPr txBox="1"/>
          <p:nvPr/>
        </p:nvSpPr>
        <p:spPr>
          <a:xfrm>
            <a:off x="4257190" y="2408271"/>
            <a:ext cx="512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C00000"/>
                </a:solidFill>
              </a:rPr>
              <a:t>Far</a:t>
            </a:r>
            <a:endParaRPr lang="zh-TW" altLang="en-US" sz="2000" b="1" dirty="0">
              <a:solidFill>
                <a:srgbClr val="C00000"/>
              </a:solidFill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4B87B1F9-95AC-42B1-95FD-93134E6F7A6F}"/>
              </a:ext>
            </a:extLst>
          </p:cNvPr>
          <p:cNvGrpSpPr/>
          <p:nvPr/>
        </p:nvGrpSpPr>
        <p:grpSpPr>
          <a:xfrm>
            <a:off x="1178805" y="2888639"/>
            <a:ext cx="7528398" cy="540000"/>
            <a:chOff x="1178805" y="2767547"/>
            <a:chExt cx="7528398" cy="661453"/>
          </a:xfrm>
        </p:grpSpPr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E2E53D17-F3DD-4B94-A671-0A24D794F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8805" y="2779188"/>
              <a:ext cx="534498" cy="649812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接點 57">
              <a:extLst>
                <a:ext uri="{FF2B5EF4-FFF2-40B4-BE49-F238E27FC236}">
                  <a16:creationId xmlns:a16="http://schemas.microsoft.com/office/drawing/2014/main" id="{30A35830-42D9-431F-8509-5AAE2E4EBF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37773" y="2767547"/>
              <a:ext cx="5069430" cy="661453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5F52BD5D-464B-47F9-904F-9C0308956741}"/>
                  </a:ext>
                </a:extLst>
              </p:cNvPr>
              <p:cNvSpPr txBox="1"/>
              <p:nvPr/>
            </p:nvSpPr>
            <p:spPr>
              <a:xfrm>
                <a:off x="5988970" y="5412982"/>
                <a:ext cx="1795684" cy="397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a:rPr lang="en-US" altLang="zh-TW" sz="22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altLang="zh-TW" sz="22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200" dirty="0">
                    <a:solidFill>
                      <a:srgbClr val="0070C0"/>
                    </a:solidFill>
                    <a:latin typeface="Comic Sans MS" panose="030F0702030302020204" pitchFamily="66" charset="0"/>
                  </a:rPr>
                  <a:t>Frequency</a:t>
                </a:r>
                <a:endParaRPr lang="zh-TW" altLang="en-US" sz="2200" dirty="0">
                  <a:solidFill>
                    <a:srgbClr val="0070C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5F52BD5D-464B-47F9-904F-9C0308956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970" y="5412982"/>
                <a:ext cx="1795684" cy="397032"/>
              </a:xfrm>
              <a:prstGeom prst="rect">
                <a:avLst/>
              </a:prstGeom>
              <a:blipFill>
                <a:blip r:embed="rId8"/>
                <a:stretch>
                  <a:fillRect t="-20000" r="-4068" b="-292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文字方塊 54">
            <a:extLst>
              <a:ext uri="{FF2B5EF4-FFF2-40B4-BE49-F238E27FC236}">
                <a16:creationId xmlns:a16="http://schemas.microsoft.com/office/drawing/2014/main" id="{B4C7CDE0-8731-44C3-A9F0-B00AAA242D62}"/>
              </a:ext>
            </a:extLst>
          </p:cNvPr>
          <p:cNvSpPr txBox="1"/>
          <p:nvPr/>
        </p:nvSpPr>
        <p:spPr>
          <a:xfrm>
            <a:off x="226144" y="5436666"/>
            <a:ext cx="979756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TW" sz="2200" dirty="0">
                <a:solidFill>
                  <a:srgbClr val="0070C0"/>
                </a:solidFill>
                <a:latin typeface="Comic Sans MS" panose="030F0702030302020204" pitchFamily="66" charset="0"/>
              </a:rPr>
              <a:t>100%</a:t>
            </a:r>
            <a:br>
              <a:rPr lang="en-US" altLang="zh-TW" sz="2200" dirty="0">
                <a:solidFill>
                  <a:srgbClr val="0070C0"/>
                </a:solidFill>
                <a:latin typeface="Comic Sans MS" panose="030F0702030302020204" pitchFamily="66" charset="0"/>
              </a:rPr>
            </a:br>
            <a:r>
              <a:rPr lang="en-US" altLang="zh-TW" sz="2200" dirty="0">
                <a:solidFill>
                  <a:srgbClr val="0070C0"/>
                </a:solidFill>
                <a:latin typeface="Comic Sans MS" panose="030F0702030302020204" pitchFamily="66" charset="0"/>
              </a:rPr>
              <a:t>at top</a:t>
            </a:r>
            <a:endParaRPr lang="zh-TW" altLang="en-US" sz="2200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B5408FD3-91CE-48C0-BB4F-990CCD3C66CE}"/>
              </a:ext>
            </a:extLst>
          </p:cNvPr>
          <p:cNvSpPr txBox="1"/>
          <p:nvPr/>
        </p:nvSpPr>
        <p:spPr>
          <a:xfrm>
            <a:off x="752497" y="6069152"/>
            <a:ext cx="7666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rgbClr val="C00000"/>
                </a:solidFill>
                <a:latin typeface="Comic Sans MS" panose="030F0702030302020204" pitchFamily="66" charset="0"/>
              </a:rPr>
              <a:t>What structures absorb the energy in IR?</a:t>
            </a:r>
            <a:endParaRPr lang="zh-TW" altLang="en-US" sz="2800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81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uiExpand="1" build="p"/>
      <p:bldP spid="37" grpId="0"/>
      <p:bldP spid="38" grpId="0"/>
      <p:bldP spid="39" grpId="0"/>
      <p:bldP spid="15" grpId="0"/>
      <p:bldP spid="16" grpId="0"/>
      <p:bldP spid="17" grpId="0"/>
      <p:bldP spid="18" grpId="0"/>
      <p:bldP spid="19" grpId="0"/>
      <p:bldP spid="20" grpId="0"/>
      <p:bldP spid="40" grpId="0"/>
      <p:bldP spid="41" grpId="0"/>
      <p:bldP spid="42" grpId="0"/>
      <p:bldP spid="52" grpId="0"/>
      <p:bldP spid="61" grpId="0" animBg="1"/>
      <p:bldP spid="63" grpId="0"/>
      <p:bldP spid="64" grpId="0"/>
      <p:bldP spid="50" grpId="0"/>
      <p:bldP spid="55" grpId="0"/>
      <p:bldP spid="5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B3632F-9C94-4A63-8A31-6A7EC0ADF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12591"/>
            <a:ext cx="7886700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ct val="80000"/>
              </a:lnSpc>
            </a:pPr>
            <a:r>
              <a:rPr lang="en-US" altLang="zh-TW" b="1" dirty="0">
                <a:latin typeface="+mn-lt"/>
              </a:rPr>
              <a:t>The absorption of infrared quanta causes vibration of covalent bonds </a:t>
            </a:r>
            <a:endParaRPr lang="zh-TW" altLang="en-US" b="1" dirty="0">
              <a:latin typeface="+mn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925410-5B17-4270-B9B7-F6A9477FF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35122"/>
            <a:ext cx="7886700" cy="1495425"/>
          </a:xfrm>
        </p:spPr>
        <p:txBody>
          <a:bodyPr>
            <a:norm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altLang="zh-TW" dirty="0"/>
              <a:t>Upon absorption of the infrared radiation of a specific frequency, molecules </a:t>
            </a:r>
            <a:r>
              <a:rPr lang="en-US" altLang="zh-TW" dirty="0">
                <a:solidFill>
                  <a:srgbClr val="C00000"/>
                </a:solidFill>
              </a:rPr>
              <a:t>stretch</a:t>
            </a:r>
            <a:r>
              <a:rPr lang="en-US" altLang="zh-TW" dirty="0"/>
              <a:t> or </a:t>
            </a:r>
            <a:r>
              <a:rPr lang="en-US" altLang="zh-TW" dirty="0">
                <a:solidFill>
                  <a:srgbClr val="C00000"/>
                </a:solidFill>
              </a:rPr>
              <a:t>bend</a:t>
            </a:r>
            <a:r>
              <a:rPr lang="en-US" altLang="zh-TW" dirty="0"/>
              <a:t> if the frequency of the radiation matches the frequency of the </a:t>
            </a:r>
            <a:r>
              <a:rPr lang="en-US" altLang="zh-TW" dirty="0">
                <a:solidFill>
                  <a:srgbClr val="C00000"/>
                </a:solidFill>
              </a:rPr>
              <a:t>vibration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B389B67-D396-44A8-B96A-4B3ED5DCA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097653D-20B0-4205-9C75-C5EE243781C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2543"/>
          <a:stretch/>
        </p:blipFill>
        <p:spPr>
          <a:xfrm>
            <a:off x="513176" y="3106406"/>
            <a:ext cx="8002174" cy="186772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069ED01-C388-4AB5-879D-0A4347E6388A}"/>
              </a:ext>
            </a:extLst>
          </p:cNvPr>
          <p:cNvSpPr txBox="1"/>
          <p:nvPr/>
        </p:nvSpPr>
        <p:spPr>
          <a:xfrm>
            <a:off x="965916" y="4984121"/>
            <a:ext cx="1687133" cy="6408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200" dirty="0"/>
              <a:t>Symmetric stretching</a:t>
            </a:r>
            <a:endParaRPr lang="zh-TW" altLang="en-US" sz="22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4BD7526-A103-4E89-A332-10B37B9EE808}"/>
              </a:ext>
            </a:extLst>
          </p:cNvPr>
          <p:cNvSpPr txBox="1"/>
          <p:nvPr/>
        </p:nvSpPr>
        <p:spPr>
          <a:xfrm>
            <a:off x="2833351" y="4984121"/>
            <a:ext cx="1865019" cy="6408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200" dirty="0"/>
              <a:t>Antisymmetric stretching</a:t>
            </a:r>
            <a:endParaRPr lang="zh-TW" altLang="en-US" sz="22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7EF7075-A99B-4516-82C7-24B79A8EA144}"/>
              </a:ext>
            </a:extLst>
          </p:cNvPr>
          <p:cNvSpPr txBox="1"/>
          <p:nvPr/>
        </p:nvSpPr>
        <p:spPr>
          <a:xfrm>
            <a:off x="4893971" y="4984121"/>
            <a:ext cx="1687133" cy="6408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200" dirty="0"/>
              <a:t>In-plane</a:t>
            </a:r>
            <a:br>
              <a:rPr lang="en-US" altLang="zh-TW" sz="2200" dirty="0"/>
            </a:br>
            <a:r>
              <a:rPr lang="en-US" altLang="zh-TW" sz="2200" dirty="0"/>
              <a:t>bending</a:t>
            </a:r>
            <a:endParaRPr lang="zh-TW" altLang="en-US" sz="22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4D4CADE-28BF-4F82-A614-10BF4D9293BC}"/>
              </a:ext>
            </a:extLst>
          </p:cNvPr>
          <p:cNvSpPr txBox="1"/>
          <p:nvPr/>
        </p:nvSpPr>
        <p:spPr>
          <a:xfrm>
            <a:off x="6825801" y="4984121"/>
            <a:ext cx="1687133" cy="6408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200" dirty="0"/>
              <a:t>Out-of-plane</a:t>
            </a:r>
            <a:br>
              <a:rPr lang="en-US" altLang="zh-TW" sz="2200" dirty="0"/>
            </a:br>
            <a:r>
              <a:rPr lang="en-US" altLang="zh-TW" sz="2200" dirty="0"/>
              <a:t>bending</a:t>
            </a:r>
            <a:endParaRPr lang="zh-TW" altLang="en-US" sz="2200" dirty="0"/>
          </a:p>
        </p:txBody>
      </p:sp>
      <p:pic>
        <p:nvPicPr>
          <p:cNvPr id="10" name="asymmetric stretching">
            <a:hlinkClick r:id="" action="ppaction://media"/>
            <a:extLst>
              <a:ext uri="{FF2B5EF4-FFF2-40B4-BE49-F238E27FC236}">
                <a16:creationId xmlns:a16="http://schemas.microsoft.com/office/drawing/2014/main" id="{92291EF4-BD68-404B-844C-9E626146F3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13990" r="16049"/>
          <a:stretch/>
        </p:blipFill>
        <p:spPr>
          <a:xfrm>
            <a:off x="2865703" y="3283180"/>
            <a:ext cx="1800313" cy="1495425"/>
          </a:xfrm>
          <a:prstGeom prst="rect">
            <a:avLst/>
          </a:prstGeom>
        </p:spPr>
      </p:pic>
      <p:pic>
        <p:nvPicPr>
          <p:cNvPr id="11" name="symmetric stretching">
            <a:hlinkClick r:id="" action="ppaction://media"/>
            <a:extLst>
              <a:ext uri="{FF2B5EF4-FFF2-40B4-BE49-F238E27FC236}">
                <a16:creationId xmlns:a16="http://schemas.microsoft.com/office/drawing/2014/main" id="{8A30F432-9F5A-4140-BBC5-2634CC092B1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0"/>
          <a:srcRect l="10085" r="10620"/>
          <a:stretch/>
        </p:blipFill>
        <p:spPr>
          <a:xfrm>
            <a:off x="774290" y="3309226"/>
            <a:ext cx="2059061" cy="1508971"/>
          </a:xfrm>
          <a:prstGeom prst="rect">
            <a:avLst/>
          </a:prstGeom>
        </p:spPr>
      </p:pic>
      <p:pic>
        <p:nvPicPr>
          <p:cNvPr id="12" name="bending">
            <a:hlinkClick r:id="" action="ppaction://media"/>
            <a:extLst>
              <a:ext uri="{FF2B5EF4-FFF2-40B4-BE49-F238E27FC236}">
                <a16:creationId xmlns:a16="http://schemas.microsoft.com/office/drawing/2014/main" id="{C79F0DD9-3FE4-41C4-B301-3F71E04BE593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1"/>
          <a:srcRect l="19859" t="7206" r="25666" b="12686"/>
          <a:stretch/>
        </p:blipFill>
        <p:spPr>
          <a:xfrm>
            <a:off x="4588044" y="3101770"/>
            <a:ext cx="2059061" cy="1759615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5202A6E7-920F-4CE6-A597-96A1D5CE0320}"/>
              </a:ext>
            </a:extLst>
          </p:cNvPr>
          <p:cNvSpPr txBox="1"/>
          <p:nvPr/>
        </p:nvSpPr>
        <p:spPr>
          <a:xfrm>
            <a:off x="754766" y="5776469"/>
            <a:ext cx="7666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rgbClr val="C00000"/>
                </a:solidFill>
                <a:latin typeface="Comic Sans MS" panose="030F0702030302020204" pitchFamily="66" charset="0"/>
              </a:rPr>
              <a:t>How do we interpret the IR spectra?</a:t>
            </a:r>
            <a:endParaRPr lang="zh-TW" altLang="en-US" sz="2800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31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85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661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217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4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55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56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FC1EEB-AE6F-4F33-B727-51996A1CA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08" y="869470"/>
            <a:ext cx="7886700" cy="858367"/>
          </a:xfrm>
        </p:spPr>
        <p:txBody>
          <a:bodyPr>
            <a:normAutofit/>
          </a:bodyPr>
          <a:lstStyle/>
          <a:p>
            <a:pPr algn="ctr"/>
            <a:r>
              <a:rPr lang="en-US" altLang="zh-TW" b="1" dirty="0"/>
              <a:t>Interpret infrared spectra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E0E83D-8FE5-4FC4-A817-634358F73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5" name="Picture 1" descr="10p331_f12.jpg">
            <a:extLst>
              <a:ext uri="{FF2B5EF4-FFF2-40B4-BE49-F238E27FC236}">
                <a16:creationId xmlns:a16="http://schemas.microsoft.com/office/drawing/2014/main" id="{6BCACD0D-2B98-469A-B63C-7A86BBD772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8" b="22362"/>
          <a:stretch/>
        </p:blipFill>
        <p:spPr bwMode="auto">
          <a:xfrm>
            <a:off x="1103329" y="3036314"/>
            <a:ext cx="7605758" cy="1654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318273C-52CB-46E7-872B-6BE1DCFE3D78}"/>
              </a:ext>
            </a:extLst>
          </p:cNvPr>
          <p:cNvSpPr txBox="1"/>
          <p:nvPr/>
        </p:nvSpPr>
        <p:spPr>
          <a:xfrm>
            <a:off x="835466" y="4643377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C00000"/>
                </a:solidFill>
              </a:rPr>
              <a:t>4000</a:t>
            </a:r>
            <a:endParaRPr lang="zh-TW" altLang="en-US" sz="2000" b="1" dirty="0">
              <a:solidFill>
                <a:srgbClr val="C0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64590E8-B071-4DAA-B22A-E5653169AFC5}"/>
              </a:ext>
            </a:extLst>
          </p:cNvPr>
          <p:cNvSpPr txBox="1"/>
          <p:nvPr/>
        </p:nvSpPr>
        <p:spPr>
          <a:xfrm>
            <a:off x="1514835" y="4643377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3500</a:t>
            </a:r>
            <a:endParaRPr lang="zh-TW" altLang="en-US" sz="20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54F1E53-9327-4B14-B60D-4E1236D78579}"/>
              </a:ext>
            </a:extLst>
          </p:cNvPr>
          <p:cNvSpPr txBox="1"/>
          <p:nvPr/>
        </p:nvSpPr>
        <p:spPr>
          <a:xfrm>
            <a:off x="2900221" y="4643377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070C0"/>
                </a:solidFill>
              </a:rPr>
              <a:t>2500</a:t>
            </a:r>
            <a:endParaRPr lang="zh-TW" altLang="en-US" sz="2000" b="1" dirty="0">
              <a:solidFill>
                <a:srgbClr val="0070C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F6D29DB-D428-47CD-8D63-408831F3EEA3}"/>
              </a:ext>
            </a:extLst>
          </p:cNvPr>
          <p:cNvSpPr txBox="1"/>
          <p:nvPr/>
        </p:nvSpPr>
        <p:spPr>
          <a:xfrm>
            <a:off x="2194204" y="4643377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3000</a:t>
            </a:r>
            <a:endParaRPr lang="zh-TW" altLang="en-US" sz="20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EF8D3E5-2260-4279-BB11-65FA12D01220}"/>
              </a:ext>
            </a:extLst>
          </p:cNvPr>
          <p:cNvSpPr txBox="1"/>
          <p:nvPr/>
        </p:nvSpPr>
        <p:spPr>
          <a:xfrm>
            <a:off x="3724360" y="4643377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070C0"/>
                </a:solidFill>
              </a:rPr>
              <a:t>2000</a:t>
            </a:r>
            <a:endParaRPr lang="zh-TW" altLang="en-US" sz="2000" b="1" dirty="0">
              <a:solidFill>
                <a:srgbClr val="0070C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A8A0262-5151-4EFA-9A00-736CE3B4C04F}"/>
              </a:ext>
            </a:extLst>
          </p:cNvPr>
          <p:cNvSpPr txBox="1"/>
          <p:nvPr/>
        </p:nvSpPr>
        <p:spPr>
          <a:xfrm>
            <a:off x="5849164" y="4643377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0070C0"/>
                </a:solidFill>
              </a:rPr>
              <a:t>1000</a:t>
            </a:r>
            <a:endParaRPr lang="zh-TW" altLang="en-US" sz="2000" b="1" dirty="0">
              <a:solidFill>
                <a:srgbClr val="0070C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87645AA-B645-4BE4-8D0B-0985739BA0CF}"/>
              </a:ext>
            </a:extLst>
          </p:cNvPr>
          <p:cNvSpPr txBox="1"/>
          <p:nvPr/>
        </p:nvSpPr>
        <p:spPr>
          <a:xfrm>
            <a:off x="8171644" y="4643377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C00000"/>
                </a:solidFill>
              </a:rPr>
              <a:t>500</a:t>
            </a:r>
            <a:endParaRPr lang="zh-TW" altLang="en-US" sz="2000" b="1" dirty="0">
              <a:solidFill>
                <a:srgbClr val="C0000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4F60BB9-4788-4F02-86F5-144FCC42DB3B}"/>
              </a:ext>
            </a:extLst>
          </p:cNvPr>
          <p:cNvSpPr txBox="1"/>
          <p:nvPr/>
        </p:nvSpPr>
        <p:spPr>
          <a:xfrm>
            <a:off x="4812410" y="4643377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1500</a:t>
            </a:r>
            <a:endParaRPr lang="zh-TW" altLang="en-US" sz="20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454DB17-2759-4CE6-B536-10FC89E1F0B1}"/>
              </a:ext>
            </a:extLst>
          </p:cNvPr>
          <p:cNvSpPr txBox="1"/>
          <p:nvPr/>
        </p:nvSpPr>
        <p:spPr>
          <a:xfrm rot="16200000">
            <a:off x="-632447" y="3815321"/>
            <a:ext cx="205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000" i="1" dirty="0"/>
              <a:t>Transmittance (%)</a:t>
            </a:r>
            <a:endParaRPr lang="zh-TW" altLang="en-US" sz="2000" i="1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B4F577A-394F-4720-9E1A-0484B9E85E24}"/>
              </a:ext>
            </a:extLst>
          </p:cNvPr>
          <p:cNvSpPr txBox="1"/>
          <p:nvPr/>
        </p:nvSpPr>
        <p:spPr>
          <a:xfrm>
            <a:off x="567604" y="299919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dirty="0"/>
              <a:t>100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F5ED8BE-D3C9-40BC-A8B0-51B6793FF2CF}"/>
              </a:ext>
            </a:extLst>
          </p:cNvPr>
          <p:cNvSpPr txBox="1"/>
          <p:nvPr/>
        </p:nvSpPr>
        <p:spPr>
          <a:xfrm>
            <a:off x="684624" y="328080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dirty="0"/>
              <a:t>80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FD7AF44-FB34-4A88-AC10-3D9539A9853D}"/>
              </a:ext>
            </a:extLst>
          </p:cNvPr>
          <p:cNvSpPr txBox="1"/>
          <p:nvPr/>
        </p:nvSpPr>
        <p:spPr>
          <a:xfrm>
            <a:off x="684624" y="35624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dirty="0"/>
              <a:t>60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3198C38-24DE-4497-84AB-F307EEE0C52B}"/>
              </a:ext>
            </a:extLst>
          </p:cNvPr>
          <p:cNvSpPr txBox="1"/>
          <p:nvPr/>
        </p:nvSpPr>
        <p:spPr>
          <a:xfrm>
            <a:off x="684624" y="384403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dirty="0"/>
              <a:t>40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908FA1A-CD19-40F7-9C82-96C1215B2C15}"/>
              </a:ext>
            </a:extLst>
          </p:cNvPr>
          <p:cNvSpPr txBox="1"/>
          <p:nvPr/>
        </p:nvSpPr>
        <p:spPr>
          <a:xfrm>
            <a:off x="684624" y="412564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dirty="0"/>
              <a:t>20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A90A708-EDEE-4963-9D84-7DF5736CE0AF}"/>
              </a:ext>
            </a:extLst>
          </p:cNvPr>
          <p:cNvSpPr txBox="1"/>
          <p:nvPr/>
        </p:nvSpPr>
        <p:spPr>
          <a:xfrm>
            <a:off x="801643" y="4407257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ECDB3C0-E30F-4C07-9E5E-D9DFBEF09177}"/>
              </a:ext>
            </a:extLst>
          </p:cNvPr>
          <p:cNvSpPr txBox="1"/>
          <p:nvPr/>
        </p:nvSpPr>
        <p:spPr>
          <a:xfrm>
            <a:off x="3277548" y="4992678"/>
            <a:ext cx="27062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200" dirty="0"/>
              <a:t>Wavenumber (</a:t>
            </a:r>
            <a:r>
              <a:rPr lang="en-US" altLang="zh-TW" sz="2200" i="1" dirty="0"/>
              <a:t>ṽ</a:t>
            </a:r>
            <a:r>
              <a:rPr lang="en-US" altLang="zh-TW" sz="2200" dirty="0"/>
              <a:t>; cm</a:t>
            </a:r>
            <a:r>
              <a:rPr lang="en-US" altLang="zh-TW" sz="2200" baseline="30000" dirty="0"/>
              <a:t>-1</a:t>
            </a:r>
            <a:r>
              <a:rPr lang="en-US" altLang="zh-TW" sz="2200" dirty="0"/>
              <a:t>)</a:t>
            </a:r>
            <a:endParaRPr lang="zh-TW" altLang="en-US" sz="2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4795DA1-7805-4E4A-AE89-3271AE567CA6}"/>
              </a:ext>
            </a:extLst>
          </p:cNvPr>
          <p:cNvSpPr/>
          <p:nvPr/>
        </p:nvSpPr>
        <p:spPr>
          <a:xfrm>
            <a:off x="3552266" y="4049857"/>
            <a:ext cx="8980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b="1" dirty="0">
                <a:ea typeface="ＭＳ Ｐゴシック" pitchFamily="34" charset="-128"/>
              </a:rPr>
              <a:t>CH</a:t>
            </a:r>
            <a:r>
              <a:rPr lang="en-US" altLang="en-US" sz="2000" b="1" baseline="-25000" dirty="0">
                <a:ea typeface="ＭＳ Ｐゴシック" pitchFamily="34" charset="-128"/>
              </a:rPr>
              <a:t>3</a:t>
            </a:r>
            <a:r>
              <a:rPr lang="en-US" altLang="en-US" sz="2000" b="1" dirty="0">
                <a:ea typeface="ＭＳ Ｐゴシック" pitchFamily="34" charset="-128"/>
              </a:rPr>
              <a:t>OH</a:t>
            </a:r>
            <a:endParaRPr lang="zh-TW" altLang="en-US" sz="2000" b="1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C7825ED7-F9FB-4F6F-9941-1FB54A419A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02" t="-5897" b="20222"/>
          <a:stretch/>
        </p:blipFill>
        <p:spPr>
          <a:xfrm>
            <a:off x="1066576" y="2980107"/>
            <a:ext cx="7642511" cy="174937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CDB82D45-FBE5-4680-B398-1B883253F2D4}"/>
              </a:ext>
            </a:extLst>
          </p:cNvPr>
          <p:cNvSpPr txBox="1"/>
          <p:nvPr/>
        </p:nvSpPr>
        <p:spPr>
          <a:xfrm>
            <a:off x="6089985" y="3602388"/>
            <a:ext cx="1618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Fingerprint </a:t>
            </a:r>
            <a:endParaRPr lang="zh-TW" altLang="en-US" sz="2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A4241813-9CDE-4474-A48D-103C3E4DEA5D}"/>
              </a:ext>
            </a:extLst>
          </p:cNvPr>
          <p:cNvSpPr txBox="1"/>
          <p:nvPr/>
        </p:nvSpPr>
        <p:spPr>
          <a:xfrm>
            <a:off x="3801416" y="3309117"/>
            <a:ext cx="16184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C=O</a:t>
            </a:r>
          </a:p>
          <a:p>
            <a:pPr algn="ctr"/>
            <a:r>
              <a:rPr lang="en-US" altLang="zh-TW" sz="2400" dirty="0"/>
              <a:t>C=N</a:t>
            </a:r>
          </a:p>
          <a:p>
            <a:pPr algn="ctr"/>
            <a:r>
              <a:rPr lang="en-US" altLang="zh-TW" sz="2400" dirty="0"/>
              <a:t>C=C</a:t>
            </a:r>
            <a:endParaRPr lang="zh-TW" altLang="en-US" sz="2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3DC90C0C-7EC1-48B1-BC5B-A2D801CC2383}"/>
              </a:ext>
            </a:extLst>
          </p:cNvPr>
          <p:cNvSpPr txBox="1"/>
          <p:nvPr/>
        </p:nvSpPr>
        <p:spPr>
          <a:xfrm>
            <a:off x="2613401" y="3493407"/>
            <a:ext cx="1618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C≡N</a:t>
            </a:r>
          </a:p>
          <a:p>
            <a:pPr algn="ctr"/>
            <a:r>
              <a:rPr lang="en-US" altLang="zh-TW" sz="2400" dirty="0"/>
              <a:t>C≡C</a:t>
            </a:r>
            <a:endParaRPr lang="zh-TW" altLang="en-US" sz="2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2DED1E8F-9C94-44BC-B8A9-A4D70C1DC972}"/>
              </a:ext>
            </a:extLst>
          </p:cNvPr>
          <p:cNvSpPr txBox="1"/>
          <p:nvPr/>
        </p:nvSpPr>
        <p:spPr>
          <a:xfrm>
            <a:off x="1177007" y="3308740"/>
            <a:ext cx="16184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O−H</a:t>
            </a:r>
          </a:p>
          <a:p>
            <a:pPr algn="ctr"/>
            <a:r>
              <a:rPr lang="en-US" altLang="zh-TW" sz="2400" dirty="0"/>
              <a:t>N−H</a:t>
            </a:r>
          </a:p>
          <a:p>
            <a:pPr algn="ctr"/>
            <a:r>
              <a:rPr lang="en-US" altLang="zh-TW" sz="2400" dirty="0"/>
              <a:t>C−H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4270C67C-B555-4779-B804-6D2A58E81A2D}"/>
              </a:ext>
            </a:extLst>
          </p:cNvPr>
          <p:cNvSpPr txBox="1"/>
          <p:nvPr/>
        </p:nvSpPr>
        <p:spPr>
          <a:xfrm>
            <a:off x="1043932" y="1616348"/>
            <a:ext cx="7110945" cy="1209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en-US" sz="3000" dirty="0">
                <a:ea typeface="ＭＳ Ｐゴシック" pitchFamily="34" charset="-128"/>
              </a:rPr>
              <a:t>Most functional groups have characteristic </a:t>
            </a:r>
            <a:r>
              <a:rPr lang="en-US" altLang="en-US" sz="3000" i="1" dirty="0">
                <a:ea typeface="ＭＳ Ｐゴシック" pitchFamily="34" charset="-128"/>
              </a:rPr>
              <a:t>IR</a:t>
            </a:r>
            <a:r>
              <a:rPr lang="en-US" altLang="en-US" sz="3000" dirty="0">
                <a:ea typeface="ＭＳ Ｐゴシック" pitchFamily="34" charset="-128"/>
              </a:rPr>
              <a:t> absorption bands that do not change from one compound to another</a:t>
            </a:r>
            <a:endParaRPr lang="zh-TW" altLang="en-US" sz="30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FD1BEBF-9831-41BF-8E4C-4CA40EE4269A}"/>
              </a:ext>
            </a:extLst>
          </p:cNvPr>
          <p:cNvSpPr txBox="1"/>
          <p:nvPr/>
        </p:nvSpPr>
        <p:spPr>
          <a:xfrm>
            <a:off x="4812410" y="2754578"/>
            <a:ext cx="771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1500</a:t>
            </a:r>
            <a:endParaRPr lang="zh-TW" altLang="en-US" sz="20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92E2C504-2EB6-4A4C-ADAC-3666288EA7BF}"/>
              </a:ext>
            </a:extLst>
          </p:cNvPr>
          <p:cNvSpPr txBox="1"/>
          <p:nvPr/>
        </p:nvSpPr>
        <p:spPr>
          <a:xfrm>
            <a:off x="2409765" y="2754578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2850</a:t>
            </a:r>
            <a:endParaRPr lang="zh-TW" altLang="en-US" sz="20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26253257-A629-44F7-BC72-807AE4D064B1}"/>
              </a:ext>
            </a:extLst>
          </p:cNvPr>
          <p:cNvSpPr txBox="1"/>
          <p:nvPr/>
        </p:nvSpPr>
        <p:spPr>
          <a:xfrm>
            <a:off x="3669857" y="2754578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C00000"/>
                </a:solidFill>
                <a:latin typeface="Comic Sans MS" panose="030F0702030302020204" pitchFamily="66" charset="0"/>
              </a:rPr>
              <a:t>2000</a:t>
            </a:r>
            <a:endParaRPr lang="zh-TW" altLang="en-US" sz="20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33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4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repeatCount="4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30" grpId="0"/>
      <p:bldP spid="31" grpId="0"/>
      <p:bldP spid="32" grpId="0"/>
      <p:bldP spid="33" grpId="0"/>
      <p:bldP spid="28" grpId="0"/>
      <p:bldP spid="35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E0E83D-8FE5-4FC4-A817-634358F73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8</a:t>
            </a:fld>
            <a:endParaRPr lang="zh-TW" altLang="en-US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101B037D-25BC-4222-8F2F-A6AD832739C8}"/>
              </a:ext>
            </a:extLst>
          </p:cNvPr>
          <p:cNvGrpSpPr/>
          <p:nvPr/>
        </p:nvGrpSpPr>
        <p:grpSpPr>
          <a:xfrm>
            <a:off x="560752" y="1751132"/>
            <a:ext cx="7804651" cy="1749374"/>
            <a:chOff x="904435" y="3056168"/>
            <a:chExt cx="7804651" cy="1749374"/>
          </a:xfrm>
        </p:grpSpPr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8C06F011-C72B-4B5B-851D-E5E1AD6122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02" t="-5897" b="20222"/>
            <a:stretch/>
          </p:blipFill>
          <p:spPr>
            <a:xfrm>
              <a:off x="1066575" y="3056168"/>
              <a:ext cx="7642511" cy="1749374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4D22750-23A9-4B12-AB3B-0F9F3E567A26}"/>
                </a:ext>
              </a:extLst>
            </p:cNvPr>
            <p:cNvSpPr/>
            <p:nvPr/>
          </p:nvSpPr>
          <p:spPr>
            <a:xfrm>
              <a:off x="904435" y="3071931"/>
              <a:ext cx="254832" cy="17336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392498F0-4AD2-4BDF-A110-610805E2B17F}"/>
              </a:ext>
            </a:extLst>
          </p:cNvPr>
          <p:cNvSpPr/>
          <p:nvPr/>
        </p:nvSpPr>
        <p:spPr>
          <a:xfrm rot="16200000">
            <a:off x="2194019" y="2658606"/>
            <a:ext cx="609462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 dirty="0"/>
              <a:t>C−H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2C6B9FA-C3A8-46A5-B25F-E8D4D52FE864}"/>
              </a:ext>
            </a:extLst>
          </p:cNvPr>
          <p:cNvSpPr/>
          <p:nvPr/>
        </p:nvSpPr>
        <p:spPr>
          <a:xfrm rot="16200000">
            <a:off x="1857208" y="2843986"/>
            <a:ext cx="737701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 dirty="0"/>
              <a:t>=C−H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B7F91E2-3D5D-4A32-BA0F-64448FC03FFD}"/>
              </a:ext>
            </a:extLst>
          </p:cNvPr>
          <p:cNvSpPr/>
          <p:nvPr/>
        </p:nvSpPr>
        <p:spPr>
          <a:xfrm rot="16200000">
            <a:off x="1257636" y="2754594"/>
            <a:ext cx="737701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 dirty="0"/>
              <a:t>≡C−H</a:t>
            </a:r>
          </a:p>
        </p:txBody>
      </p:sp>
      <p:sp>
        <p:nvSpPr>
          <p:cNvPr id="39" name="等腰三角形 38">
            <a:extLst>
              <a:ext uri="{FF2B5EF4-FFF2-40B4-BE49-F238E27FC236}">
                <a16:creationId xmlns:a16="http://schemas.microsoft.com/office/drawing/2014/main" id="{B07AFF56-5879-4C62-B47E-1662427152A1}"/>
              </a:ext>
            </a:extLst>
          </p:cNvPr>
          <p:cNvSpPr/>
          <p:nvPr/>
        </p:nvSpPr>
        <p:spPr>
          <a:xfrm flipV="1">
            <a:off x="2268953" y="1943531"/>
            <a:ext cx="156297" cy="853331"/>
          </a:xfrm>
          <a:prstGeom prst="triangle">
            <a:avLst>
              <a:gd name="adj" fmla="val 50000"/>
            </a:avLst>
          </a:prstGeom>
          <a:solidFill>
            <a:srgbClr val="FF9B9B">
              <a:alpha val="54118"/>
            </a:srgb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等腰三角形 39">
            <a:extLst>
              <a:ext uri="{FF2B5EF4-FFF2-40B4-BE49-F238E27FC236}">
                <a16:creationId xmlns:a16="http://schemas.microsoft.com/office/drawing/2014/main" id="{4061335D-764D-4FB1-B155-0D045B3F4B35}"/>
              </a:ext>
            </a:extLst>
          </p:cNvPr>
          <p:cNvSpPr/>
          <p:nvPr/>
        </p:nvSpPr>
        <p:spPr>
          <a:xfrm flipV="1">
            <a:off x="2106452" y="1943531"/>
            <a:ext cx="123939" cy="853329"/>
          </a:xfrm>
          <a:prstGeom prst="triangle">
            <a:avLst/>
          </a:prstGeom>
          <a:solidFill>
            <a:srgbClr val="FF9B9B">
              <a:alpha val="54118"/>
            </a:srgb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等腰三角形 40">
            <a:extLst>
              <a:ext uri="{FF2B5EF4-FFF2-40B4-BE49-F238E27FC236}">
                <a16:creationId xmlns:a16="http://schemas.microsoft.com/office/drawing/2014/main" id="{AB1ACC64-8AFF-4CAD-9E9B-3D3ABB79A15C}"/>
              </a:ext>
            </a:extLst>
          </p:cNvPr>
          <p:cNvSpPr/>
          <p:nvPr/>
        </p:nvSpPr>
        <p:spPr>
          <a:xfrm flipV="1">
            <a:off x="1751597" y="1943531"/>
            <a:ext cx="123939" cy="1600051"/>
          </a:xfrm>
          <a:prstGeom prst="triangle">
            <a:avLst>
              <a:gd name="adj" fmla="val 42127"/>
            </a:avLst>
          </a:prstGeom>
          <a:solidFill>
            <a:srgbClr val="FF9B9B">
              <a:alpha val="54118"/>
            </a:srgb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等腰三角形 41">
            <a:extLst>
              <a:ext uri="{FF2B5EF4-FFF2-40B4-BE49-F238E27FC236}">
                <a16:creationId xmlns:a16="http://schemas.microsoft.com/office/drawing/2014/main" id="{EE2EAF14-784B-45B1-AA4B-EA0F2E65ED15}"/>
              </a:ext>
            </a:extLst>
          </p:cNvPr>
          <p:cNvSpPr/>
          <p:nvPr/>
        </p:nvSpPr>
        <p:spPr>
          <a:xfrm flipV="1">
            <a:off x="3449607" y="1943531"/>
            <a:ext cx="65992" cy="1104367"/>
          </a:xfrm>
          <a:prstGeom prst="triangle">
            <a:avLst>
              <a:gd name="adj" fmla="val 50000"/>
            </a:avLst>
          </a:prstGeom>
          <a:solidFill>
            <a:srgbClr val="00B0F0">
              <a:alpha val="47000"/>
            </a:srgb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73F74EB-5B58-4BCE-968D-CAFD83B16AF8}"/>
              </a:ext>
            </a:extLst>
          </p:cNvPr>
          <p:cNvSpPr/>
          <p:nvPr/>
        </p:nvSpPr>
        <p:spPr>
          <a:xfrm rot="16200000">
            <a:off x="3034456" y="2693885"/>
            <a:ext cx="585417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 dirty="0"/>
              <a:t>C≡C</a:t>
            </a:r>
          </a:p>
        </p:txBody>
      </p:sp>
      <p:sp>
        <p:nvSpPr>
          <p:cNvPr id="44" name="等腰三角形 43">
            <a:extLst>
              <a:ext uri="{FF2B5EF4-FFF2-40B4-BE49-F238E27FC236}">
                <a16:creationId xmlns:a16="http://schemas.microsoft.com/office/drawing/2014/main" id="{31356F8C-C1EA-4019-83D2-FCE65B47DA68}"/>
              </a:ext>
            </a:extLst>
          </p:cNvPr>
          <p:cNvSpPr>
            <a:spLocks noChangeAspect="1"/>
          </p:cNvSpPr>
          <p:nvPr/>
        </p:nvSpPr>
        <p:spPr>
          <a:xfrm flipV="1">
            <a:off x="2090439" y="1943531"/>
            <a:ext cx="78086" cy="537597"/>
          </a:xfrm>
          <a:prstGeom prst="triangle">
            <a:avLst/>
          </a:prstGeom>
          <a:solidFill>
            <a:schemeClr val="accent2">
              <a:lumMod val="75000"/>
              <a:alpha val="54118"/>
            </a:scheme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等腰三角形 48">
            <a:extLst>
              <a:ext uri="{FF2B5EF4-FFF2-40B4-BE49-F238E27FC236}">
                <a16:creationId xmlns:a16="http://schemas.microsoft.com/office/drawing/2014/main" id="{46076CD8-4851-40F8-B7DF-E3EF4030504A}"/>
              </a:ext>
            </a:extLst>
          </p:cNvPr>
          <p:cNvSpPr/>
          <p:nvPr/>
        </p:nvSpPr>
        <p:spPr>
          <a:xfrm flipV="1">
            <a:off x="4474113" y="1943531"/>
            <a:ext cx="123939" cy="853331"/>
          </a:xfrm>
          <a:prstGeom prst="triangle">
            <a:avLst>
              <a:gd name="adj" fmla="val 50000"/>
            </a:avLst>
          </a:prstGeom>
          <a:solidFill>
            <a:schemeClr val="accent2">
              <a:lumMod val="75000"/>
              <a:alpha val="54118"/>
            </a:scheme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等腰三角形 49">
            <a:extLst>
              <a:ext uri="{FF2B5EF4-FFF2-40B4-BE49-F238E27FC236}">
                <a16:creationId xmlns:a16="http://schemas.microsoft.com/office/drawing/2014/main" id="{F2BB5909-62A2-40F6-A9FF-2ECFB1239073}"/>
              </a:ext>
            </a:extLst>
          </p:cNvPr>
          <p:cNvSpPr/>
          <p:nvPr/>
        </p:nvSpPr>
        <p:spPr>
          <a:xfrm flipV="1">
            <a:off x="4781612" y="1943531"/>
            <a:ext cx="123939" cy="853331"/>
          </a:xfrm>
          <a:prstGeom prst="triangle">
            <a:avLst>
              <a:gd name="adj" fmla="val 50000"/>
            </a:avLst>
          </a:prstGeom>
          <a:solidFill>
            <a:schemeClr val="accent2">
              <a:lumMod val="75000"/>
              <a:alpha val="54118"/>
            </a:scheme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B3CAF83-79F3-4B60-9063-E358CC60D521}"/>
              </a:ext>
            </a:extLst>
          </p:cNvPr>
          <p:cNvSpPr/>
          <p:nvPr/>
        </p:nvSpPr>
        <p:spPr>
          <a:xfrm rot="16200000">
            <a:off x="4617176" y="2440085"/>
            <a:ext cx="944446" cy="83715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80000"/>
              </a:lnSpc>
            </a:pPr>
            <a:endParaRPr lang="en-US" altLang="zh-TW" sz="2000" dirty="0"/>
          </a:p>
          <a:p>
            <a:pPr algn="ctr">
              <a:lnSpc>
                <a:spcPct val="80000"/>
              </a:lnSpc>
            </a:pPr>
            <a:r>
              <a:rPr lang="el-GR" altLang="zh-TW" sz="2000" dirty="0"/>
              <a:t>Φ</a:t>
            </a:r>
            <a:r>
              <a:rPr lang="en-US" altLang="zh-TW" sz="2000" dirty="0"/>
              <a:t> Ring bonds</a:t>
            </a:r>
          </a:p>
        </p:txBody>
      </p:sp>
      <p:sp>
        <p:nvSpPr>
          <p:cNvPr id="53" name="等腰三角形 52">
            <a:extLst>
              <a:ext uri="{FF2B5EF4-FFF2-40B4-BE49-F238E27FC236}">
                <a16:creationId xmlns:a16="http://schemas.microsoft.com/office/drawing/2014/main" id="{344399C1-2D89-460F-8CBA-4CE3FD4379FA}"/>
              </a:ext>
            </a:extLst>
          </p:cNvPr>
          <p:cNvSpPr/>
          <p:nvPr/>
        </p:nvSpPr>
        <p:spPr>
          <a:xfrm flipV="1">
            <a:off x="4388262" y="1943531"/>
            <a:ext cx="123939" cy="853331"/>
          </a:xfrm>
          <a:prstGeom prst="triangle">
            <a:avLst>
              <a:gd name="adj" fmla="val 50000"/>
            </a:avLst>
          </a:prstGeom>
          <a:solidFill>
            <a:srgbClr val="00B0F0">
              <a:alpha val="47000"/>
            </a:srgb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4BAACC78-D2F2-4531-B29C-7B5EE04AAA62}"/>
              </a:ext>
            </a:extLst>
          </p:cNvPr>
          <p:cNvSpPr/>
          <p:nvPr/>
        </p:nvSpPr>
        <p:spPr>
          <a:xfrm rot="16200000">
            <a:off x="4007560" y="2442504"/>
            <a:ext cx="585417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 dirty="0"/>
              <a:t>C=C</a:t>
            </a:r>
          </a:p>
        </p:txBody>
      </p:sp>
      <p:sp>
        <p:nvSpPr>
          <p:cNvPr id="3" name="右大括弧 2">
            <a:extLst>
              <a:ext uri="{FF2B5EF4-FFF2-40B4-BE49-F238E27FC236}">
                <a16:creationId xmlns:a16="http://schemas.microsoft.com/office/drawing/2014/main" id="{05EF162A-7B86-42AD-9170-85B17A893DB4}"/>
              </a:ext>
            </a:extLst>
          </p:cNvPr>
          <p:cNvSpPr>
            <a:spLocks noChangeAspect="1"/>
          </p:cNvSpPr>
          <p:nvPr/>
        </p:nvSpPr>
        <p:spPr>
          <a:xfrm rot="5400000">
            <a:off x="4620569" y="2390598"/>
            <a:ext cx="118317" cy="279543"/>
          </a:xfrm>
          <a:prstGeom prst="rightBrace">
            <a:avLst>
              <a:gd name="adj1" fmla="val 59067"/>
              <a:gd name="adj2" fmla="val 50000"/>
            </a:avLst>
          </a:prstGeom>
          <a:ln w="19050">
            <a:solidFill>
              <a:srgbClr val="C1C9CE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50035B5-0B18-48B5-ADBC-32DCBB03F215}"/>
              </a:ext>
            </a:extLst>
          </p:cNvPr>
          <p:cNvSpPr/>
          <p:nvPr/>
        </p:nvSpPr>
        <p:spPr>
          <a:xfrm>
            <a:off x="446270" y="733440"/>
            <a:ext cx="8187372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4000" b="1" i="1" dirty="0"/>
              <a:t>Infrared absorption frequencies</a:t>
            </a:r>
            <a:br>
              <a:rPr lang="en-US" altLang="zh-TW" sz="4000" b="1" i="1" dirty="0"/>
            </a:br>
            <a:r>
              <a:rPr lang="en-US" altLang="zh-TW" sz="4000" b="1" i="1" dirty="0"/>
              <a:t>in organic chemistry</a:t>
            </a:r>
            <a:endParaRPr lang="zh-TW" altLang="en-US" sz="4000" i="1" dirty="0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1CEA6852-CF5E-4736-BB70-C3F5FDCAB402}"/>
              </a:ext>
            </a:extLst>
          </p:cNvPr>
          <p:cNvGrpSpPr/>
          <p:nvPr/>
        </p:nvGrpSpPr>
        <p:grpSpPr>
          <a:xfrm>
            <a:off x="1786971" y="2083780"/>
            <a:ext cx="400110" cy="737701"/>
            <a:chOff x="1786971" y="1746026"/>
            <a:chExt cx="400110" cy="737701"/>
          </a:xfrm>
        </p:grpSpPr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B18B8DCE-6184-4481-A7AA-50B68E4D1E31}"/>
                </a:ext>
              </a:extLst>
            </p:cNvPr>
            <p:cNvGrpSpPr/>
            <p:nvPr/>
          </p:nvGrpSpPr>
          <p:grpSpPr>
            <a:xfrm>
              <a:off x="1786971" y="1746026"/>
              <a:ext cx="400110" cy="737701"/>
              <a:chOff x="2485940" y="1246824"/>
              <a:chExt cx="654801" cy="737701"/>
            </a:xfrm>
          </p:grpSpPr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BE06A74C-DD51-475A-AE63-5102278BB443}"/>
                  </a:ext>
                </a:extLst>
              </p:cNvPr>
              <p:cNvSpPr/>
              <p:nvPr/>
            </p:nvSpPr>
            <p:spPr>
              <a:xfrm rot="16200000">
                <a:off x="2444490" y="1288274"/>
                <a:ext cx="737701" cy="654801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zh-TW" sz="2000" dirty="0"/>
                  <a:t>=C−H</a:t>
                </a:r>
              </a:p>
            </p:txBody>
          </p:sp>
          <p:cxnSp>
            <p:nvCxnSpPr>
              <p:cNvPr id="47" name="直線接點 46">
                <a:extLst>
                  <a:ext uri="{FF2B5EF4-FFF2-40B4-BE49-F238E27FC236}">
                    <a16:creationId xmlns:a16="http://schemas.microsoft.com/office/drawing/2014/main" id="{43E71C08-ED80-4472-84E8-81BB11FD4F6D}"/>
                  </a:ext>
                </a:extLst>
              </p:cNvPr>
              <p:cNvCxnSpPr/>
              <p:nvPr/>
            </p:nvCxnSpPr>
            <p:spPr>
              <a:xfrm>
                <a:off x="2889707" y="1814310"/>
                <a:ext cx="24178" cy="0"/>
              </a:xfrm>
              <a:prstGeom prst="line">
                <a:avLst/>
              </a:prstGeom>
              <a:ln w="19050">
                <a:solidFill>
                  <a:srgbClr val="E1F3F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6F233183-FC3F-4E07-B312-773FCDFEE0D9}"/>
                  </a:ext>
                </a:extLst>
              </p:cNvPr>
              <p:cNvCxnSpPr/>
              <p:nvPr/>
            </p:nvCxnSpPr>
            <p:spPr>
              <a:xfrm>
                <a:off x="2891215" y="1852032"/>
                <a:ext cx="24178" cy="0"/>
              </a:xfrm>
              <a:prstGeom prst="line">
                <a:avLst/>
              </a:prstGeom>
              <a:ln w="19050">
                <a:solidFill>
                  <a:srgbClr val="E1F3F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FCA5E8A5-5758-4752-B3A9-DD703713D871}"/>
                </a:ext>
              </a:extLst>
            </p:cNvPr>
            <p:cNvSpPr/>
            <p:nvPr/>
          </p:nvSpPr>
          <p:spPr>
            <a:xfrm>
              <a:off x="1930854" y="2319754"/>
              <a:ext cx="59526" cy="74542"/>
            </a:xfrm>
            <a:prstGeom prst="rect">
              <a:avLst/>
            </a:prstGeom>
            <a:solidFill>
              <a:srgbClr val="EEF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F2F5281F-EB8A-4B77-A064-874D11A43E29}"/>
              </a:ext>
            </a:extLst>
          </p:cNvPr>
          <p:cNvGrpSpPr/>
          <p:nvPr/>
        </p:nvGrpSpPr>
        <p:grpSpPr>
          <a:xfrm>
            <a:off x="462706" y="5169901"/>
            <a:ext cx="7910374" cy="400110"/>
            <a:chOff x="798712" y="5254958"/>
            <a:chExt cx="7910374" cy="400110"/>
          </a:xfrm>
        </p:grpSpPr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CA9629F7-FB0C-47D0-91C1-3B0B406CA035}"/>
                </a:ext>
              </a:extLst>
            </p:cNvPr>
            <p:cNvSpPr txBox="1"/>
            <p:nvPr/>
          </p:nvSpPr>
          <p:spPr>
            <a:xfrm>
              <a:off x="798712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4000</a:t>
              </a:r>
              <a:endParaRPr lang="zh-TW" altLang="en-US" sz="2000" dirty="0"/>
            </a:p>
          </p:txBody>
        </p: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AE7DF227-EA3D-4ECF-9C52-B688C1E6A7CC}"/>
                </a:ext>
              </a:extLst>
            </p:cNvPr>
            <p:cNvSpPr txBox="1"/>
            <p:nvPr/>
          </p:nvSpPr>
          <p:spPr>
            <a:xfrm>
              <a:off x="1478081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3500</a:t>
              </a:r>
              <a:endParaRPr lang="zh-TW" altLang="en-US" sz="2000" dirty="0"/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7666F4D4-6994-42C3-8D99-A6285C9BAA98}"/>
                </a:ext>
              </a:extLst>
            </p:cNvPr>
            <p:cNvSpPr txBox="1"/>
            <p:nvPr/>
          </p:nvSpPr>
          <p:spPr>
            <a:xfrm>
              <a:off x="2863467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2500</a:t>
              </a:r>
              <a:endParaRPr lang="zh-TW" altLang="en-US" sz="2000" dirty="0"/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9E5C8F57-6654-465A-8A9D-20EE40FD66E1}"/>
                </a:ext>
              </a:extLst>
            </p:cNvPr>
            <p:cNvSpPr txBox="1"/>
            <p:nvPr/>
          </p:nvSpPr>
          <p:spPr>
            <a:xfrm>
              <a:off x="2157450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3000</a:t>
              </a:r>
              <a:endParaRPr lang="zh-TW" altLang="en-US" sz="2000" dirty="0"/>
            </a:p>
          </p:txBody>
        </p: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14736E9A-7A47-4980-9F5E-4FEE5D7A8793}"/>
                </a:ext>
              </a:extLst>
            </p:cNvPr>
            <p:cNvSpPr txBox="1"/>
            <p:nvPr/>
          </p:nvSpPr>
          <p:spPr>
            <a:xfrm>
              <a:off x="3687606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2000</a:t>
              </a:r>
              <a:endParaRPr lang="zh-TW" altLang="en-US" sz="2000" dirty="0"/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00AED341-5654-4D8C-8D72-A3348422F2D9}"/>
                </a:ext>
              </a:extLst>
            </p:cNvPr>
            <p:cNvSpPr txBox="1"/>
            <p:nvPr/>
          </p:nvSpPr>
          <p:spPr>
            <a:xfrm>
              <a:off x="5812410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1000</a:t>
              </a:r>
              <a:endParaRPr lang="zh-TW" altLang="en-US" sz="2000" dirty="0"/>
            </a:p>
          </p:txBody>
        </p:sp>
        <p:sp>
          <p:nvSpPr>
            <p:cNvPr id="65" name="文字方塊 64">
              <a:extLst>
                <a:ext uri="{FF2B5EF4-FFF2-40B4-BE49-F238E27FC236}">
                  <a16:creationId xmlns:a16="http://schemas.microsoft.com/office/drawing/2014/main" id="{3EA9D21A-B9DE-4E89-9AC0-925084F02712}"/>
                </a:ext>
              </a:extLst>
            </p:cNvPr>
            <p:cNvSpPr txBox="1"/>
            <p:nvPr/>
          </p:nvSpPr>
          <p:spPr>
            <a:xfrm>
              <a:off x="8134890" y="5254958"/>
              <a:ext cx="574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500</a:t>
              </a:r>
              <a:endParaRPr lang="zh-TW" altLang="en-US" sz="2000" dirty="0"/>
            </a:p>
          </p:txBody>
        </p:sp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4B333069-F694-43E9-81AB-CCBBA2AB7DF5}"/>
                </a:ext>
              </a:extLst>
            </p:cNvPr>
            <p:cNvSpPr txBox="1"/>
            <p:nvPr/>
          </p:nvSpPr>
          <p:spPr>
            <a:xfrm>
              <a:off x="4775656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1500</a:t>
              </a:r>
              <a:endParaRPr lang="zh-TW" altLang="en-US" sz="2000" dirty="0"/>
            </a:p>
          </p:txBody>
        </p:sp>
      </p:grp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02246AB5-3241-44B1-BD95-D30773252CED}"/>
              </a:ext>
            </a:extLst>
          </p:cNvPr>
          <p:cNvGrpSpPr/>
          <p:nvPr/>
        </p:nvGrpSpPr>
        <p:grpSpPr>
          <a:xfrm>
            <a:off x="560752" y="3483962"/>
            <a:ext cx="7804651" cy="1733611"/>
            <a:chOff x="904435" y="3071931"/>
            <a:chExt cx="7804651" cy="1733611"/>
          </a:xfrm>
        </p:grpSpPr>
        <p:pic>
          <p:nvPicPr>
            <p:cNvPr id="68" name="圖片 67">
              <a:extLst>
                <a:ext uri="{FF2B5EF4-FFF2-40B4-BE49-F238E27FC236}">
                  <a16:creationId xmlns:a16="http://schemas.microsoft.com/office/drawing/2014/main" id="{DE3D8267-E575-4FCB-9B7F-5B6F9ECB85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02" t="1408" b="20222"/>
            <a:stretch/>
          </p:blipFill>
          <p:spPr>
            <a:xfrm>
              <a:off x="1066575" y="3205334"/>
              <a:ext cx="7642511" cy="1600208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F4BF11E6-FA81-4FD3-B33A-300CED93EE28}"/>
                </a:ext>
              </a:extLst>
            </p:cNvPr>
            <p:cNvSpPr/>
            <p:nvPr/>
          </p:nvSpPr>
          <p:spPr>
            <a:xfrm>
              <a:off x="904435" y="3071931"/>
              <a:ext cx="254832" cy="17336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F3A07B3D-D7F6-44F4-8542-1160C1C04055}"/>
              </a:ext>
            </a:extLst>
          </p:cNvPr>
          <p:cNvGrpSpPr/>
          <p:nvPr/>
        </p:nvGrpSpPr>
        <p:grpSpPr>
          <a:xfrm rot="5400000">
            <a:off x="1950099" y="4252092"/>
            <a:ext cx="678743" cy="634350"/>
            <a:chOff x="2237317" y="3356043"/>
            <a:chExt cx="1064722" cy="763647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BD099A0B-5F23-4652-84EA-FBD427A422EB}"/>
                </a:ext>
              </a:extLst>
            </p:cNvPr>
            <p:cNvSpPr/>
            <p:nvPr/>
          </p:nvSpPr>
          <p:spPr>
            <a:xfrm rot="16200000">
              <a:off x="2664828" y="3452519"/>
              <a:ext cx="733688" cy="54073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TW" sz="2000" dirty="0"/>
                <a:t>C−H</a:t>
              </a: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9F378133-59C3-406E-B807-9CFFDF69C870}"/>
                </a:ext>
              </a:extLst>
            </p:cNvPr>
            <p:cNvSpPr/>
            <p:nvPr/>
          </p:nvSpPr>
          <p:spPr>
            <a:xfrm rot="16200000">
              <a:off x="2294255" y="3622879"/>
              <a:ext cx="426859" cy="54073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TW" sz="2000" dirty="0"/>
                <a:t>O</a:t>
              </a:r>
            </a:p>
          </p:txBody>
        </p:sp>
        <p:sp>
          <p:nvSpPr>
            <p:cNvPr id="74" name="文字方塊 73">
              <a:extLst>
                <a:ext uri="{FF2B5EF4-FFF2-40B4-BE49-F238E27FC236}">
                  <a16:creationId xmlns:a16="http://schemas.microsoft.com/office/drawing/2014/main" id="{94939FF4-F03E-462F-8CD1-536D2FDB4803}"/>
                </a:ext>
              </a:extLst>
            </p:cNvPr>
            <p:cNvSpPr txBox="1"/>
            <p:nvPr/>
          </p:nvSpPr>
          <p:spPr>
            <a:xfrm>
              <a:off x="2501999" y="3638027"/>
              <a:ext cx="490845" cy="481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=</a:t>
              </a:r>
              <a:endParaRPr lang="zh-TW" altLang="en-US" sz="2000" dirty="0"/>
            </a:p>
          </p:txBody>
        </p:sp>
      </p:grpSp>
      <p:sp>
        <p:nvSpPr>
          <p:cNvPr id="75" name="矩形 74">
            <a:extLst>
              <a:ext uri="{FF2B5EF4-FFF2-40B4-BE49-F238E27FC236}">
                <a16:creationId xmlns:a16="http://schemas.microsoft.com/office/drawing/2014/main" id="{4841BB26-3104-4D5F-82B5-DF64EF6AC46A}"/>
              </a:ext>
            </a:extLst>
          </p:cNvPr>
          <p:cNvSpPr/>
          <p:nvPr/>
        </p:nvSpPr>
        <p:spPr>
          <a:xfrm>
            <a:off x="3906456" y="4571673"/>
            <a:ext cx="619080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 dirty="0"/>
              <a:t>C=O</a:t>
            </a:r>
          </a:p>
        </p:txBody>
      </p:sp>
      <p:sp>
        <p:nvSpPr>
          <p:cNvPr id="76" name="等腰三角形 75">
            <a:extLst>
              <a:ext uri="{FF2B5EF4-FFF2-40B4-BE49-F238E27FC236}">
                <a16:creationId xmlns:a16="http://schemas.microsoft.com/office/drawing/2014/main" id="{AA0E86B7-126F-47E2-BF85-4D94B95A1BEB}"/>
              </a:ext>
            </a:extLst>
          </p:cNvPr>
          <p:cNvSpPr/>
          <p:nvPr/>
        </p:nvSpPr>
        <p:spPr>
          <a:xfrm flipV="1">
            <a:off x="1418653" y="3657004"/>
            <a:ext cx="760685" cy="1329136"/>
          </a:xfrm>
          <a:prstGeom prst="triangle">
            <a:avLst>
              <a:gd name="adj" fmla="val 43253"/>
            </a:avLst>
          </a:prstGeom>
          <a:solidFill>
            <a:srgbClr val="FF9B9B">
              <a:alpha val="54118"/>
            </a:srgb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等腰三角形 80">
            <a:extLst>
              <a:ext uri="{FF2B5EF4-FFF2-40B4-BE49-F238E27FC236}">
                <a16:creationId xmlns:a16="http://schemas.microsoft.com/office/drawing/2014/main" id="{788078C8-C7A7-4C7D-94E8-720F449EFB83}"/>
              </a:ext>
            </a:extLst>
          </p:cNvPr>
          <p:cNvSpPr/>
          <p:nvPr/>
        </p:nvSpPr>
        <p:spPr>
          <a:xfrm flipV="1">
            <a:off x="2345435" y="3657004"/>
            <a:ext cx="716146" cy="1329136"/>
          </a:xfrm>
          <a:prstGeom prst="triangle">
            <a:avLst>
              <a:gd name="adj" fmla="val 43253"/>
            </a:avLst>
          </a:prstGeom>
          <a:solidFill>
            <a:srgbClr val="FF9B9B">
              <a:alpha val="54118"/>
            </a:srgb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等腰三角形 81">
            <a:extLst>
              <a:ext uri="{FF2B5EF4-FFF2-40B4-BE49-F238E27FC236}">
                <a16:creationId xmlns:a16="http://schemas.microsoft.com/office/drawing/2014/main" id="{DDBF6B8A-2B3C-442C-B9C3-FDB928DCE3C8}"/>
              </a:ext>
            </a:extLst>
          </p:cNvPr>
          <p:cNvSpPr/>
          <p:nvPr/>
        </p:nvSpPr>
        <p:spPr>
          <a:xfrm flipV="1">
            <a:off x="2083076" y="3657004"/>
            <a:ext cx="113690" cy="708848"/>
          </a:xfrm>
          <a:prstGeom prst="triangle">
            <a:avLst>
              <a:gd name="adj" fmla="val 50000"/>
            </a:avLst>
          </a:prstGeom>
          <a:solidFill>
            <a:srgbClr val="00B0F0">
              <a:alpha val="54118"/>
            </a:srgb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等腰三角形 82">
            <a:extLst>
              <a:ext uri="{FF2B5EF4-FFF2-40B4-BE49-F238E27FC236}">
                <a16:creationId xmlns:a16="http://schemas.microsoft.com/office/drawing/2014/main" id="{4AA2DE33-C23B-4F5F-A147-9171A0B39EBC}"/>
              </a:ext>
            </a:extLst>
          </p:cNvPr>
          <p:cNvSpPr/>
          <p:nvPr/>
        </p:nvSpPr>
        <p:spPr>
          <a:xfrm flipV="1">
            <a:off x="4320323" y="3657004"/>
            <a:ext cx="179283" cy="1388239"/>
          </a:xfrm>
          <a:prstGeom prst="triangle">
            <a:avLst>
              <a:gd name="adj" fmla="val 50000"/>
            </a:avLst>
          </a:prstGeom>
          <a:solidFill>
            <a:srgbClr val="00B0F0">
              <a:alpha val="54118"/>
            </a:srgb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等腰三角形 83">
            <a:extLst>
              <a:ext uri="{FF2B5EF4-FFF2-40B4-BE49-F238E27FC236}">
                <a16:creationId xmlns:a16="http://schemas.microsoft.com/office/drawing/2014/main" id="{1217CE03-89AD-4E75-B5E4-F93F920F42A0}"/>
              </a:ext>
            </a:extLst>
          </p:cNvPr>
          <p:cNvSpPr/>
          <p:nvPr/>
        </p:nvSpPr>
        <p:spPr>
          <a:xfrm flipV="1">
            <a:off x="3490217" y="3657004"/>
            <a:ext cx="51033" cy="1388239"/>
          </a:xfrm>
          <a:prstGeom prst="triangle">
            <a:avLst>
              <a:gd name="adj" fmla="val 50000"/>
            </a:avLst>
          </a:prstGeom>
          <a:solidFill>
            <a:schemeClr val="accent6">
              <a:lumMod val="75000"/>
              <a:alpha val="54118"/>
            </a:scheme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31E84624-E1D2-4EAD-9754-268CAD792353}"/>
              </a:ext>
            </a:extLst>
          </p:cNvPr>
          <p:cNvSpPr/>
          <p:nvPr/>
        </p:nvSpPr>
        <p:spPr>
          <a:xfrm>
            <a:off x="3044465" y="4560175"/>
            <a:ext cx="614271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 dirty="0"/>
              <a:t>C≡N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DC62E571-880A-42B2-BFA8-6A84623E82A7}"/>
              </a:ext>
            </a:extLst>
          </p:cNvPr>
          <p:cNvSpPr/>
          <p:nvPr/>
        </p:nvSpPr>
        <p:spPr>
          <a:xfrm>
            <a:off x="976749" y="4551001"/>
            <a:ext cx="1003480" cy="56566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000" dirty="0"/>
              <a:t>O−H </a:t>
            </a:r>
          </a:p>
          <a:p>
            <a:pPr algn="ctr">
              <a:lnSpc>
                <a:spcPct val="80000"/>
              </a:lnSpc>
            </a:pPr>
            <a:r>
              <a:rPr lang="en-US" altLang="zh-TW" dirty="0"/>
              <a:t>(alcohol)</a:t>
            </a: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171865AD-A001-4363-87AB-EFAC70FBBC60}"/>
              </a:ext>
            </a:extLst>
          </p:cNvPr>
          <p:cNvSpPr/>
          <p:nvPr/>
        </p:nvSpPr>
        <p:spPr>
          <a:xfrm>
            <a:off x="2444596" y="3797007"/>
            <a:ext cx="1215717" cy="103412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000" dirty="0"/>
              <a:t>O−H</a:t>
            </a:r>
            <a:br>
              <a:rPr lang="en-US" altLang="zh-TW" sz="2000" dirty="0"/>
            </a:br>
            <a:r>
              <a:rPr lang="en-US" altLang="zh-TW" dirty="0"/>
              <a:t>(Carboxylic</a:t>
            </a:r>
            <a:br>
              <a:rPr lang="en-US" altLang="zh-TW" dirty="0"/>
            </a:br>
            <a:r>
              <a:rPr lang="en-US" altLang="zh-TW" dirty="0"/>
              <a:t>acid)</a:t>
            </a:r>
          </a:p>
          <a:p>
            <a:pPr algn="ctr">
              <a:lnSpc>
                <a:spcPct val="80000"/>
              </a:lnSpc>
            </a:pPr>
            <a:endParaRPr lang="en-US" altLang="zh-TW" sz="2000" dirty="0"/>
          </a:p>
        </p:txBody>
      </p:sp>
      <p:sp>
        <p:nvSpPr>
          <p:cNvPr id="88" name="等腰三角形 87">
            <a:extLst>
              <a:ext uri="{FF2B5EF4-FFF2-40B4-BE49-F238E27FC236}">
                <a16:creationId xmlns:a16="http://schemas.microsoft.com/office/drawing/2014/main" id="{75C2B6E0-AD41-41E0-B297-E54E3E3B0D03}"/>
              </a:ext>
            </a:extLst>
          </p:cNvPr>
          <p:cNvSpPr/>
          <p:nvPr/>
        </p:nvSpPr>
        <p:spPr>
          <a:xfrm flipV="1">
            <a:off x="4633160" y="3657004"/>
            <a:ext cx="179283" cy="1388239"/>
          </a:xfrm>
          <a:prstGeom prst="triangle">
            <a:avLst>
              <a:gd name="adj" fmla="val 50000"/>
            </a:avLst>
          </a:prstGeom>
          <a:solidFill>
            <a:schemeClr val="accent6">
              <a:lumMod val="75000"/>
              <a:alpha val="54118"/>
            </a:scheme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E48C911E-3BF8-4491-AD80-EFCD203CC1F4}"/>
              </a:ext>
            </a:extLst>
          </p:cNvPr>
          <p:cNvSpPr/>
          <p:nvPr/>
        </p:nvSpPr>
        <p:spPr>
          <a:xfrm>
            <a:off x="4711474" y="4723356"/>
            <a:ext cx="606255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 dirty="0"/>
              <a:t>NO</a:t>
            </a:r>
            <a:r>
              <a:rPr lang="en-US" altLang="zh-TW" sz="2000" baseline="-25000" dirty="0"/>
              <a:t>2</a:t>
            </a:r>
          </a:p>
        </p:txBody>
      </p:sp>
      <p:sp>
        <p:nvSpPr>
          <p:cNvPr id="90" name="等腰三角形 89">
            <a:extLst>
              <a:ext uri="{FF2B5EF4-FFF2-40B4-BE49-F238E27FC236}">
                <a16:creationId xmlns:a16="http://schemas.microsoft.com/office/drawing/2014/main" id="{6686874D-FAFE-4563-A3E4-C0E36FF0F13F}"/>
              </a:ext>
            </a:extLst>
          </p:cNvPr>
          <p:cNvSpPr/>
          <p:nvPr/>
        </p:nvSpPr>
        <p:spPr>
          <a:xfrm flipV="1">
            <a:off x="1620738" y="3658446"/>
            <a:ext cx="363354" cy="762269"/>
          </a:xfrm>
          <a:prstGeom prst="triangle">
            <a:avLst>
              <a:gd name="adj" fmla="val 43253"/>
            </a:avLst>
          </a:prstGeom>
          <a:solidFill>
            <a:schemeClr val="accent6">
              <a:lumMod val="75000"/>
              <a:alpha val="54118"/>
            </a:scheme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10EF86DC-41BE-416B-AE70-C2D08CDBBB28}"/>
              </a:ext>
            </a:extLst>
          </p:cNvPr>
          <p:cNvSpPr/>
          <p:nvPr/>
        </p:nvSpPr>
        <p:spPr>
          <a:xfrm>
            <a:off x="1205696" y="4162110"/>
            <a:ext cx="696024" cy="3447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000" dirty="0"/>
              <a:t>N−H </a:t>
            </a:r>
          </a:p>
        </p:txBody>
      </p:sp>
      <p:sp>
        <p:nvSpPr>
          <p:cNvPr id="92" name="等腰三角形 91">
            <a:extLst>
              <a:ext uri="{FF2B5EF4-FFF2-40B4-BE49-F238E27FC236}">
                <a16:creationId xmlns:a16="http://schemas.microsoft.com/office/drawing/2014/main" id="{CDB8AAEB-2AD1-43CF-981E-3B94335F632E}"/>
              </a:ext>
            </a:extLst>
          </p:cNvPr>
          <p:cNvSpPr/>
          <p:nvPr/>
        </p:nvSpPr>
        <p:spPr>
          <a:xfrm flipV="1">
            <a:off x="4476130" y="3658548"/>
            <a:ext cx="179283" cy="1388239"/>
          </a:xfrm>
          <a:prstGeom prst="triangle">
            <a:avLst>
              <a:gd name="adj" fmla="val 50000"/>
            </a:avLst>
          </a:prstGeom>
          <a:solidFill>
            <a:schemeClr val="accent6">
              <a:lumMod val="75000"/>
              <a:alpha val="54118"/>
            </a:scheme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865D7A2E-1BE2-47C2-BC23-0B88B13B1E0E}"/>
              </a:ext>
            </a:extLst>
          </p:cNvPr>
          <p:cNvSpPr/>
          <p:nvPr/>
        </p:nvSpPr>
        <p:spPr>
          <a:xfrm>
            <a:off x="4207009" y="4786085"/>
            <a:ext cx="619080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 dirty="0"/>
              <a:t>C=N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B58B17C-0621-467B-9DA7-B5A14B9DD724}"/>
              </a:ext>
            </a:extLst>
          </p:cNvPr>
          <p:cNvSpPr txBox="1"/>
          <p:nvPr/>
        </p:nvSpPr>
        <p:spPr>
          <a:xfrm>
            <a:off x="32138" y="-15101"/>
            <a:ext cx="1859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baseline="30000" dirty="0">
                <a:solidFill>
                  <a:srgbClr val="C00000"/>
                </a:solidFill>
                <a:latin typeface="Comic Sans MS" panose="030F0702030302020204" pitchFamily="66" charset="0"/>
              </a:rPr>
              <a:t>N</a:t>
            </a:r>
            <a:r>
              <a:rPr lang="en-US" altLang="zh-TW" sz="2800" b="1" dirty="0">
                <a:solidFill>
                  <a:srgbClr val="C00000"/>
                </a:solidFill>
                <a:latin typeface="Comic Sans MS" panose="030F0702030302020204" pitchFamily="66" charset="0"/>
              </a:rPr>
              <a:t>P2, </a:t>
            </a:r>
            <a:r>
              <a:rPr lang="en-US" altLang="zh-TW" sz="2800" b="1" baseline="30000" dirty="0">
                <a:solidFill>
                  <a:srgbClr val="C00000"/>
                </a:solidFill>
                <a:latin typeface="Comic Sans MS" panose="030F0702030302020204" pitchFamily="66" charset="0"/>
              </a:rPr>
              <a:t>N</a:t>
            </a:r>
            <a:r>
              <a:rPr lang="en-US" altLang="zh-TW" sz="2800" b="1" dirty="0">
                <a:solidFill>
                  <a:srgbClr val="C00000"/>
                </a:solidFill>
                <a:latin typeface="Comic Sans MS" panose="030F0702030302020204" pitchFamily="66" charset="0"/>
              </a:rPr>
              <a:t>P3 </a:t>
            </a:r>
            <a:endParaRPr lang="zh-TW" altLang="en-US" sz="2800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15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8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repeatCount="1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mph" presetSubtype="0" repeatCount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76" grpId="0" animBg="1"/>
      <p:bldP spid="81" grpId="0" animBg="1"/>
      <p:bldP spid="84" grpId="0" animBg="1"/>
      <p:bldP spid="90" grpId="0" animBg="1"/>
      <p:bldP spid="9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E0E83D-8FE5-4FC4-A817-634358F73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A72D-087E-49AA-9690-D3061093F497}" type="slidenum">
              <a:rPr lang="zh-TW" altLang="en-US" smtClean="0"/>
              <a:t>9</a:t>
            </a:fld>
            <a:endParaRPr lang="zh-TW" altLang="en-US"/>
          </a:p>
        </p:txBody>
      </p: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22B24B93-9356-4F0C-BFC4-2D7101A7C1B5}"/>
              </a:ext>
            </a:extLst>
          </p:cNvPr>
          <p:cNvGrpSpPr/>
          <p:nvPr/>
        </p:nvGrpSpPr>
        <p:grpSpPr>
          <a:xfrm>
            <a:off x="455029" y="3084944"/>
            <a:ext cx="7910374" cy="400110"/>
            <a:chOff x="798712" y="5254958"/>
            <a:chExt cx="7910374" cy="400110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6318273C-52CB-46E7-872B-6BE1DCFE3D78}"/>
                </a:ext>
              </a:extLst>
            </p:cNvPr>
            <p:cNvSpPr txBox="1"/>
            <p:nvPr/>
          </p:nvSpPr>
          <p:spPr>
            <a:xfrm>
              <a:off x="798712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4000</a:t>
              </a:r>
              <a:endParaRPr lang="zh-TW" altLang="en-US" sz="2000" dirty="0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564590E8-B071-4DAA-B22A-E5653169AFC5}"/>
                </a:ext>
              </a:extLst>
            </p:cNvPr>
            <p:cNvSpPr txBox="1"/>
            <p:nvPr/>
          </p:nvSpPr>
          <p:spPr>
            <a:xfrm>
              <a:off x="1478081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3500</a:t>
              </a:r>
              <a:endParaRPr lang="zh-TW" altLang="en-US" sz="2000" dirty="0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854F1E53-9327-4B14-B60D-4E1236D78579}"/>
                </a:ext>
              </a:extLst>
            </p:cNvPr>
            <p:cNvSpPr txBox="1"/>
            <p:nvPr/>
          </p:nvSpPr>
          <p:spPr>
            <a:xfrm>
              <a:off x="2863467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2500</a:t>
              </a:r>
              <a:endParaRPr lang="zh-TW" altLang="en-US" sz="2000" dirty="0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5F6D29DB-D428-47CD-8D63-408831F3EEA3}"/>
                </a:ext>
              </a:extLst>
            </p:cNvPr>
            <p:cNvSpPr txBox="1"/>
            <p:nvPr/>
          </p:nvSpPr>
          <p:spPr>
            <a:xfrm>
              <a:off x="2157450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3000</a:t>
              </a:r>
              <a:endParaRPr lang="zh-TW" altLang="en-US" sz="2000" dirty="0"/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3EF8D3E5-2260-4279-BB11-65FA12D01220}"/>
                </a:ext>
              </a:extLst>
            </p:cNvPr>
            <p:cNvSpPr txBox="1"/>
            <p:nvPr/>
          </p:nvSpPr>
          <p:spPr>
            <a:xfrm>
              <a:off x="3687606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2000</a:t>
              </a:r>
              <a:endParaRPr lang="zh-TW" altLang="en-US" sz="2000" dirty="0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BA8A0262-5151-4EFA-9A00-736CE3B4C04F}"/>
                </a:ext>
              </a:extLst>
            </p:cNvPr>
            <p:cNvSpPr txBox="1"/>
            <p:nvPr/>
          </p:nvSpPr>
          <p:spPr>
            <a:xfrm>
              <a:off x="5812410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1000</a:t>
              </a:r>
              <a:endParaRPr lang="zh-TW" altLang="en-US" sz="2000" dirty="0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387645AA-B645-4BE4-8D0B-0985739BA0CF}"/>
                </a:ext>
              </a:extLst>
            </p:cNvPr>
            <p:cNvSpPr txBox="1"/>
            <p:nvPr/>
          </p:nvSpPr>
          <p:spPr>
            <a:xfrm>
              <a:off x="8134890" y="5254958"/>
              <a:ext cx="574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500</a:t>
              </a:r>
              <a:endParaRPr lang="zh-TW" altLang="en-US" sz="2000" dirty="0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B4F60BB9-4788-4F02-86F5-144FCC42DB3B}"/>
                </a:ext>
              </a:extLst>
            </p:cNvPr>
            <p:cNvSpPr txBox="1"/>
            <p:nvPr/>
          </p:nvSpPr>
          <p:spPr>
            <a:xfrm>
              <a:off x="4775656" y="5254958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1500</a:t>
              </a:r>
              <a:endParaRPr lang="zh-TW" altLang="en-US" sz="2000" dirty="0"/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101B037D-25BC-4222-8F2F-A6AD832739C8}"/>
              </a:ext>
            </a:extLst>
          </p:cNvPr>
          <p:cNvGrpSpPr/>
          <p:nvPr/>
        </p:nvGrpSpPr>
        <p:grpSpPr>
          <a:xfrm>
            <a:off x="560752" y="1413378"/>
            <a:ext cx="7804651" cy="1749374"/>
            <a:chOff x="904435" y="3056168"/>
            <a:chExt cx="7804651" cy="1749374"/>
          </a:xfrm>
        </p:grpSpPr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8C06F011-C72B-4B5B-851D-E5E1AD6122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02" t="-5897" b="20222"/>
            <a:stretch/>
          </p:blipFill>
          <p:spPr>
            <a:xfrm>
              <a:off x="1066575" y="3056168"/>
              <a:ext cx="7642511" cy="1749374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4D22750-23A9-4B12-AB3B-0F9F3E567A26}"/>
                </a:ext>
              </a:extLst>
            </p:cNvPr>
            <p:cNvSpPr/>
            <p:nvPr/>
          </p:nvSpPr>
          <p:spPr>
            <a:xfrm>
              <a:off x="904435" y="3071931"/>
              <a:ext cx="254832" cy="17336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392498F0-4AD2-4BDF-A110-610805E2B17F}"/>
              </a:ext>
            </a:extLst>
          </p:cNvPr>
          <p:cNvSpPr/>
          <p:nvPr/>
        </p:nvSpPr>
        <p:spPr>
          <a:xfrm rot="16200000">
            <a:off x="2194019" y="2320852"/>
            <a:ext cx="609462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 dirty="0"/>
              <a:t>C−H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2C6B9FA-C3A8-46A5-B25F-E8D4D52FE864}"/>
              </a:ext>
            </a:extLst>
          </p:cNvPr>
          <p:cNvSpPr/>
          <p:nvPr/>
        </p:nvSpPr>
        <p:spPr>
          <a:xfrm rot="16200000">
            <a:off x="1857208" y="2506232"/>
            <a:ext cx="737701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 dirty="0"/>
              <a:t>=C−H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B7F91E2-3D5D-4A32-BA0F-64448FC03FFD}"/>
              </a:ext>
            </a:extLst>
          </p:cNvPr>
          <p:cNvSpPr/>
          <p:nvPr/>
        </p:nvSpPr>
        <p:spPr>
          <a:xfrm rot="16200000">
            <a:off x="1257636" y="2416840"/>
            <a:ext cx="737701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 dirty="0"/>
              <a:t>≡C−H</a:t>
            </a:r>
          </a:p>
        </p:txBody>
      </p:sp>
      <p:sp>
        <p:nvSpPr>
          <p:cNvPr id="39" name="等腰三角形 38">
            <a:extLst>
              <a:ext uri="{FF2B5EF4-FFF2-40B4-BE49-F238E27FC236}">
                <a16:creationId xmlns:a16="http://schemas.microsoft.com/office/drawing/2014/main" id="{B07AFF56-5879-4C62-B47E-1662427152A1}"/>
              </a:ext>
            </a:extLst>
          </p:cNvPr>
          <p:cNvSpPr/>
          <p:nvPr/>
        </p:nvSpPr>
        <p:spPr>
          <a:xfrm flipV="1">
            <a:off x="2268953" y="1605777"/>
            <a:ext cx="156297" cy="853331"/>
          </a:xfrm>
          <a:prstGeom prst="triangle">
            <a:avLst>
              <a:gd name="adj" fmla="val 50000"/>
            </a:avLst>
          </a:prstGeom>
          <a:solidFill>
            <a:srgbClr val="FF9B9B">
              <a:alpha val="54118"/>
            </a:srgb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等腰三角形 39">
            <a:extLst>
              <a:ext uri="{FF2B5EF4-FFF2-40B4-BE49-F238E27FC236}">
                <a16:creationId xmlns:a16="http://schemas.microsoft.com/office/drawing/2014/main" id="{4061335D-764D-4FB1-B155-0D045B3F4B35}"/>
              </a:ext>
            </a:extLst>
          </p:cNvPr>
          <p:cNvSpPr/>
          <p:nvPr/>
        </p:nvSpPr>
        <p:spPr>
          <a:xfrm flipV="1">
            <a:off x="2106452" y="1605777"/>
            <a:ext cx="123939" cy="853329"/>
          </a:xfrm>
          <a:prstGeom prst="triangle">
            <a:avLst/>
          </a:prstGeom>
          <a:solidFill>
            <a:srgbClr val="FF9B9B">
              <a:alpha val="54118"/>
            </a:srgb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等腰三角形 40">
            <a:extLst>
              <a:ext uri="{FF2B5EF4-FFF2-40B4-BE49-F238E27FC236}">
                <a16:creationId xmlns:a16="http://schemas.microsoft.com/office/drawing/2014/main" id="{AB1ACC64-8AFF-4CAD-9E9B-3D3ABB79A15C}"/>
              </a:ext>
            </a:extLst>
          </p:cNvPr>
          <p:cNvSpPr/>
          <p:nvPr/>
        </p:nvSpPr>
        <p:spPr>
          <a:xfrm flipV="1">
            <a:off x="1751597" y="1605777"/>
            <a:ext cx="123939" cy="1600051"/>
          </a:xfrm>
          <a:prstGeom prst="triangle">
            <a:avLst>
              <a:gd name="adj" fmla="val 42127"/>
            </a:avLst>
          </a:prstGeom>
          <a:solidFill>
            <a:srgbClr val="FF9B9B">
              <a:alpha val="54118"/>
            </a:srgb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等腰三角形 41">
            <a:extLst>
              <a:ext uri="{FF2B5EF4-FFF2-40B4-BE49-F238E27FC236}">
                <a16:creationId xmlns:a16="http://schemas.microsoft.com/office/drawing/2014/main" id="{EE2EAF14-784B-45B1-AA4B-EA0F2E65ED15}"/>
              </a:ext>
            </a:extLst>
          </p:cNvPr>
          <p:cNvSpPr/>
          <p:nvPr/>
        </p:nvSpPr>
        <p:spPr>
          <a:xfrm flipV="1">
            <a:off x="3449607" y="1605777"/>
            <a:ext cx="65992" cy="1104367"/>
          </a:xfrm>
          <a:prstGeom prst="triangle">
            <a:avLst>
              <a:gd name="adj" fmla="val 50000"/>
            </a:avLst>
          </a:prstGeom>
          <a:solidFill>
            <a:srgbClr val="00B0F0">
              <a:alpha val="47000"/>
            </a:srgb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73F74EB-5B58-4BCE-968D-CAFD83B16AF8}"/>
              </a:ext>
            </a:extLst>
          </p:cNvPr>
          <p:cNvSpPr/>
          <p:nvPr/>
        </p:nvSpPr>
        <p:spPr>
          <a:xfrm rot="16200000">
            <a:off x="3034456" y="2356131"/>
            <a:ext cx="585417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 dirty="0"/>
              <a:t>C≡C</a:t>
            </a:r>
          </a:p>
        </p:txBody>
      </p:sp>
      <p:sp>
        <p:nvSpPr>
          <p:cNvPr id="44" name="等腰三角形 43">
            <a:extLst>
              <a:ext uri="{FF2B5EF4-FFF2-40B4-BE49-F238E27FC236}">
                <a16:creationId xmlns:a16="http://schemas.microsoft.com/office/drawing/2014/main" id="{31356F8C-C1EA-4019-83D2-FCE65B47DA68}"/>
              </a:ext>
            </a:extLst>
          </p:cNvPr>
          <p:cNvSpPr>
            <a:spLocks noChangeAspect="1"/>
          </p:cNvSpPr>
          <p:nvPr/>
        </p:nvSpPr>
        <p:spPr>
          <a:xfrm flipV="1">
            <a:off x="2090439" y="1605777"/>
            <a:ext cx="78086" cy="537597"/>
          </a:xfrm>
          <a:prstGeom prst="triangle">
            <a:avLst/>
          </a:prstGeom>
          <a:solidFill>
            <a:schemeClr val="bg2">
              <a:lumMod val="50000"/>
              <a:alpha val="54118"/>
            </a:scheme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等腰三角形 48">
            <a:extLst>
              <a:ext uri="{FF2B5EF4-FFF2-40B4-BE49-F238E27FC236}">
                <a16:creationId xmlns:a16="http://schemas.microsoft.com/office/drawing/2014/main" id="{46076CD8-4851-40F8-B7DF-E3EF4030504A}"/>
              </a:ext>
            </a:extLst>
          </p:cNvPr>
          <p:cNvSpPr/>
          <p:nvPr/>
        </p:nvSpPr>
        <p:spPr>
          <a:xfrm flipV="1">
            <a:off x="4474113" y="1605777"/>
            <a:ext cx="123939" cy="853331"/>
          </a:xfrm>
          <a:prstGeom prst="triangle">
            <a:avLst>
              <a:gd name="adj" fmla="val 50000"/>
            </a:avLst>
          </a:prstGeom>
          <a:solidFill>
            <a:srgbClr val="ABA7A7">
              <a:alpha val="54118"/>
            </a:srgb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等腰三角形 49">
            <a:extLst>
              <a:ext uri="{FF2B5EF4-FFF2-40B4-BE49-F238E27FC236}">
                <a16:creationId xmlns:a16="http://schemas.microsoft.com/office/drawing/2014/main" id="{F2BB5909-62A2-40F6-A9FF-2ECFB1239073}"/>
              </a:ext>
            </a:extLst>
          </p:cNvPr>
          <p:cNvSpPr/>
          <p:nvPr/>
        </p:nvSpPr>
        <p:spPr>
          <a:xfrm flipV="1">
            <a:off x="4781612" y="1605777"/>
            <a:ext cx="123939" cy="853331"/>
          </a:xfrm>
          <a:prstGeom prst="triangle">
            <a:avLst>
              <a:gd name="adj" fmla="val 50000"/>
            </a:avLst>
          </a:prstGeom>
          <a:solidFill>
            <a:srgbClr val="ABA7A7">
              <a:alpha val="54118"/>
            </a:srgb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B3CAF83-79F3-4B60-9063-E358CC60D521}"/>
              </a:ext>
            </a:extLst>
          </p:cNvPr>
          <p:cNvSpPr/>
          <p:nvPr/>
        </p:nvSpPr>
        <p:spPr>
          <a:xfrm rot="16200000">
            <a:off x="4617176" y="2225441"/>
            <a:ext cx="944446" cy="5909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l-GR" altLang="zh-TW" sz="2000" dirty="0"/>
              <a:t>Φ</a:t>
            </a:r>
            <a:r>
              <a:rPr lang="en-US" altLang="zh-TW" sz="2000" dirty="0"/>
              <a:t> Ring bonds</a:t>
            </a:r>
          </a:p>
        </p:txBody>
      </p:sp>
      <p:sp>
        <p:nvSpPr>
          <p:cNvPr id="53" name="等腰三角形 52">
            <a:extLst>
              <a:ext uri="{FF2B5EF4-FFF2-40B4-BE49-F238E27FC236}">
                <a16:creationId xmlns:a16="http://schemas.microsoft.com/office/drawing/2014/main" id="{344399C1-2D89-460F-8CBA-4CE3FD4379FA}"/>
              </a:ext>
            </a:extLst>
          </p:cNvPr>
          <p:cNvSpPr/>
          <p:nvPr/>
        </p:nvSpPr>
        <p:spPr>
          <a:xfrm flipV="1">
            <a:off x="4388262" y="1605777"/>
            <a:ext cx="123939" cy="853331"/>
          </a:xfrm>
          <a:prstGeom prst="triangle">
            <a:avLst>
              <a:gd name="adj" fmla="val 50000"/>
            </a:avLst>
          </a:prstGeom>
          <a:solidFill>
            <a:srgbClr val="00B0F0">
              <a:alpha val="47000"/>
            </a:srgbClr>
          </a:solidFill>
          <a:ln w="3048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4BAACC78-D2F2-4531-B29C-7B5EE04AAA62}"/>
              </a:ext>
            </a:extLst>
          </p:cNvPr>
          <p:cNvSpPr/>
          <p:nvPr/>
        </p:nvSpPr>
        <p:spPr>
          <a:xfrm rot="16200000">
            <a:off x="4007560" y="2104750"/>
            <a:ext cx="585417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zh-TW" sz="2000" dirty="0"/>
              <a:t>C=C</a:t>
            </a:r>
          </a:p>
        </p:txBody>
      </p:sp>
      <p:sp>
        <p:nvSpPr>
          <p:cNvPr id="3" name="右大括弧 2">
            <a:extLst>
              <a:ext uri="{FF2B5EF4-FFF2-40B4-BE49-F238E27FC236}">
                <a16:creationId xmlns:a16="http://schemas.microsoft.com/office/drawing/2014/main" id="{05EF162A-7B86-42AD-9170-85B17A893DB4}"/>
              </a:ext>
            </a:extLst>
          </p:cNvPr>
          <p:cNvSpPr>
            <a:spLocks noChangeAspect="1"/>
          </p:cNvSpPr>
          <p:nvPr/>
        </p:nvSpPr>
        <p:spPr>
          <a:xfrm rot="5400000">
            <a:off x="4620569" y="2052844"/>
            <a:ext cx="118317" cy="279543"/>
          </a:xfrm>
          <a:prstGeom prst="rightBrace">
            <a:avLst>
              <a:gd name="adj1" fmla="val 59067"/>
              <a:gd name="adj2" fmla="val 50000"/>
            </a:avLst>
          </a:prstGeom>
          <a:ln w="19050">
            <a:solidFill>
              <a:srgbClr val="C1C9CE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8" name="Group 42">
            <a:extLst>
              <a:ext uri="{FF2B5EF4-FFF2-40B4-BE49-F238E27FC236}">
                <a16:creationId xmlns:a16="http://schemas.microsoft.com/office/drawing/2014/main" id="{D7900AAB-5E3B-4A45-AE5B-7F45C6FBBE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864800"/>
              </p:ext>
            </p:extLst>
          </p:nvPr>
        </p:nvGraphicFramePr>
        <p:xfrm>
          <a:off x="649740" y="3641690"/>
          <a:ext cx="7812000" cy="219456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1104580571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163792476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525944511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1497055594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108849044"/>
                    </a:ext>
                  </a:extLst>
                </a:gridCol>
              </a:tblGrid>
              <a:tr h="5528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Group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solidFill>
                      <a:srgbClr val="F4FBF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Class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solidFill>
                      <a:srgbClr val="F4FBF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Frequency, cm</a:t>
                      </a:r>
                      <a:r>
                        <a:rPr kumimoji="1" lang="en-US" altLang="zh-TW" sz="2000" u="none" strike="noStrike" cap="none" normalizeH="0" baseline="30000" dirty="0">
                          <a:ln>
                            <a:noFill/>
                          </a:ln>
                          <a:effectLst/>
                        </a:rPr>
                        <a:t>-1</a:t>
                      </a:r>
                      <a:endParaRPr kumimoji="1" lang="zh-TW" altLang="en-US" sz="20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solidFill>
                      <a:srgbClr val="F4FB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Signal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solidFill>
                      <a:srgbClr val="F4FBF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Group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solidFill>
                      <a:srgbClr val="F4FBF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Class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solidFill>
                      <a:srgbClr val="F4FBF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Frequency (cm</a:t>
                      </a:r>
                      <a:r>
                        <a:rPr kumimoji="1" lang="en-US" altLang="zh-TW" sz="2000" u="none" strike="noStrike" cap="none" normalizeH="0" baseline="30000" dirty="0">
                          <a:ln>
                            <a:noFill/>
                          </a:ln>
                          <a:effectLst/>
                        </a:rPr>
                        <a:t>-1</a:t>
                      </a: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1" lang="zh-TW" altLang="en-US" sz="20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solidFill>
                      <a:srgbClr val="F4FB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Signal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>
                    <a:solidFill>
                      <a:srgbClr val="F4FB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46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C-H</a:t>
                      </a:r>
                      <a:endParaRPr kumimoji="1" lang="zh-TW" alt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Alkane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2850-2960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≡C-H</a:t>
                      </a:r>
                      <a:endParaRPr kumimoji="1" lang="zh-TW" alt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Alkyne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3300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58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=C-H</a:t>
                      </a:r>
                      <a:endParaRPr kumimoji="1" lang="zh-TW" alt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Alkene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3020-3100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C≡C</a:t>
                      </a:r>
                      <a:endParaRPr kumimoji="1" lang="zh-TW" alt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Alkyne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2100-2260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46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C=C</a:t>
                      </a:r>
                      <a:endParaRPr kumimoji="1" lang="zh-TW" alt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Alkene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1640-1680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=C-H</a:t>
                      </a:r>
                      <a:endParaRPr kumimoji="1" lang="zh-TW" alt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Arene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3030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W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2815">
                <a:tc gridSpan="4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altLang="zh-TW" sz="2000" dirty="0"/>
                        <a:t>W: weak, M: medium, S: strong</a:t>
                      </a:r>
                      <a:endParaRPr lang="zh-TW" altLang="en-US" sz="2000" dirty="0"/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endParaRPr lang="zh-TW" altLang="en-US" dirty="0"/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endParaRPr lang="zh-TW" altLang="en-US" dirty="0"/>
                    </a:p>
                  </a:txBody>
                  <a:tcPr anchor="ctr" horzOverflow="overflow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endParaRPr lang="zh-TW" altLang="en-US" dirty="0"/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l-GR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Φ</a:t>
                      </a:r>
                      <a:r>
                        <a:rPr kumimoji="1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 Ring</a:t>
                      </a:r>
                      <a:br>
                        <a:rPr kumimoji="1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</a:br>
                      <a:r>
                        <a:rPr kumimoji="1" lang="en-US" altLang="zh-TW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微軟正黑體" pitchFamily="34" charset="-120"/>
                        </a:rPr>
                        <a:t>bonds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marL="72000" marR="72000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Arene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1450-1600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</a:t>
                      </a:r>
                      <a:endParaRPr kumimoji="1" lang="zh-TW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微軟正黑體" pitchFamily="34" charset="-12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550035B5-0B18-48B5-ADBC-32DCBB03F215}"/>
              </a:ext>
            </a:extLst>
          </p:cNvPr>
          <p:cNvSpPr/>
          <p:nvPr/>
        </p:nvSpPr>
        <p:spPr>
          <a:xfrm>
            <a:off x="450460" y="471734"/>
            <a:ext cx="8187372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4000" b="1" i="1" dirty="0"/>
              <a:t>Infrared absorption frequencies</a:t>
            </a:r>
            <a:br>
              <a:rPr lang="en-US" altLang="zh-TW" sz="4000" b="1" i="1" dirty="0"/>
            </a:br>
            <a:r>
              <a:rPr lang="en-US" altLang="zh-TW" sz="4000" b="1" i="1" dirty="0"/>
              <a:t>of hydrocarbons</a:t>
            </a:r>
            <a:endParaRPr lang="zh-TW" altLang="en-US" sz="4000" i="1" dirty="0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D167E83D-6A04-486C-8F78-C2C6B6FAD516}"/>
              </a:ext>
            </a:extLst>
          </p:cNvPr>
          <p:cNvSpPr txBox="1"/>
          <p:nvPr/>
        </p:nvSpPr>
        <p:spPr>
          <a:xfrm>
            <a:off x="369157" y="4677531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rgbClr val="0070C0"/>
                </a:solidFill>
                <a:sym typeface="Wingdings" panose="05000000000000000000" pitchFamily="2" charset="2"/>
              </a:rPr>
              <a:t></a:t>
            </a:r>
            <a:endParaRPr lang="zh-TW" altLang="en-US" sz="4000" b="1" dirty="0">
              <a:solidFill>
                <a:srgbClr val="0070C0"/>
              </a:solidFill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AE415B11-5FAD-4583-974F-FB13656024FD}"/>
              </a:ext>
            </a:extLst>
          </p:cNvPr>
          <p:cNvSpPr txBox="1"/>
          <p:nvPr/>
        </p:nvSpPr>
        <p:spPr>
          <a:xfrm>
            <a:off x="1259206" y="4794869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i="1" dirty="0">
                <a:solidFill>
                  <a:srgbClr val="0070C0"/>
                </a:solidFill>
                <a:latin typeface="Comic Sans MS" panose="030F0702030302020204" pitchFamily="66" charset="0"/>
              </a:rPr>
              <a:t>2</a:t>
            </a:r>
            <a:endParaRPr lang="zh-TW" altLang="en-US" sz="2400" i="1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1CEA6852-CF5E-4736-BB70-C3F5FDCAB402}"/>
              </a:ext>
            </a:extLst>
          </p:cNvPr>
          <p:cNvGrpSpPr/>
          <p:nvPr/>
        </p:nvGrpSpPr>
        <p:grpSpPr>
          <a:xfrm>
            <a:off x="1786971" y="1746026"/>
            <a:ext cx="400110" cy="737701"/>
            <a:chOff x="1786971" y="1746026"/>
            <a:chExt cx="400110" cy="737701"/>
          </a:xfrm>
        </p:grpSpPr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B18B8DCE-6184-4481-A7AA-50B68E4D1E31}"/>
                </a:ext>
              </a:extLst>
            </p:cNvPr>
            <p:cNvGrpSpPr/>
            <p:nvPr/>
          </p:nvGrpSpPr>
          <p:grpSpPr>
            <a:xfrm>
              <a:off x="1786971" y="1746026"/>
              <a:ext cx="400110" cy="737701"/>
              <a:chOff x="2485940" y="1246824"/>
              <a:chExt cx="654801" cy="737701"/>
            </a:xfrm>
          </p:grpSpPr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BE06A74C-DD51-475A-AE63-5102278BB443}"/>
                  </a:ext>
                </a:extLst>
              </p:cNvPr>
              <p:cNvSpPr/>
              <p:nvPr/>
            </p:nvSpPr>
            <p:spPr>
              <a:xfrm rot="16200000">
                <a:off x="2444490" y="1288274"/>
                <a:ext cx="737701" cy="654801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lang="en-US" altLang="zh-TW" sz="2000" dirty="0"/>
                  <a:t>=C−H</a:t>
                </a:r>
              </a:p>
            </p:txBody>
          </p:sp>
          <p:cxnSp>
            <p:nvCxnSpPr>
              <p:cNvPr id="47" name="直線接點 46">
                <a:extLst>
                  <a:ext uri="{FF2B5EF4-FFF2-40B4-BE49-F238E27FC236}">
                    <a16:creationId xmlns:a16="http://schemas.microsoft.com/office/drawing/2014/main" id="{43E71C08-ED80-4472-84E8-81BB11FD4F6D}"/>
                  </a:ext>
                </a:extLst>
              </p:cNvPr>
              <p:cNvCxnSpPr/>
              <p:nvPr/>
            </p:nvCxnSpPr>
            <p:spPr>
              <a:xfrm>
                <a:off x="2889707" y="1814310"/>
                <a:ext cx="24178" cy="0"/>
              </a:xfrm>
              <a:prstGeom prst="line">
                <a:avLst/>
              </a:prstGeom>
              <a:ln w="19050">
                <a:solidFill>
                  <a:srgbClr val="E1F3F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>
                <a:extLst>
                  <a:ext uri="{FF2B5EF4-FFF2-40B4-BE49-F238E27FC236}">
                    <a16:creationId xmlns:a16="http://schemas.microsoft.com/office/drawing/2014/main" id="{6F233183-FC3F-4E07-B312-773FCDFEE0D9}"/>
                  </a:ext>
                </a:extLst>
              </p:cNvPr>
              <p:cNvCxnSpPr/>
              <p:nvPr/>
            </p:nvCxnSpPr>
            <p:spPr>
              <a:xfrm>
                <a:off x="2891215" y="1852032"/>
                <a:ext cx="24178" cy="0"/>
              </a:xfrm>
              <a:prstGeom prst="line">
                <a:avLst/>
              </a:prstGeom>
              <a:ln w="19050">
                <a:solidFill>
                  <a:srgbClr val="E1F3F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FCA5E8A5-5758-4752-B3A9-DD703713D871}"/>
                </a:ext>
              </a:extLst>
            </p:cNvPr>
            <p:cNvSpPr/>
            <p:nvPr/>
          </p:nvSpPr>
          <p:spPr>
            <a:xfrm>
              <a:off x="1930854" y="2319754"/>
              <a:ext cx="59526" cy="74542"/>
            </a:xfrm>
            <a:prstGeom prst="rect">
              <a:avLst/>
            </a:prstGeom>
            <a:solidFill>
              <a:srgbClr val="EEF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42555976-1E1F-4819-A9A3-A2C6114A228E}"/>
              </a:ext>
            </a:extLst>
          </p:cNvPr>
          <p:cNvSpPr txBox="1"/>
          <p:nvPr/>
        </p:nvSpPr>
        <p:spPr>
          <a:xfrm>
            <a:off x="32138" y="-15101"/>
            <a:ext cx="94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baseline="30000" dirty="0">
                <a:solidFill>
                  <a:srgbClr val="C00000"/>
                </a:solidFill>
                <a:latin typeface="Comic Sans MS" panose="030F0702030302020204" pitchFamily="66" charset="0"/>
              </a:rPr>
              <a:t>N</a:t>
            </a:r>
            <a:r>
              <a:rPr lang="en-US" altLang="zh-TW" sz="2800" b="1" dirty="0">
                <a:solidFill>
                  <a:srgbClr val="C00000"/>
                </a:solidFill>
                <a:latin typeface="Comic Sans MS" panose="030F0702030302020204" pitchFamily="66" charset="0"/>
              </a:rPr>
              <a:t>P2 </a:t>
            </a:r>
            <a:endParaRPr lang="zh-TW" altLang="en-US" sz="2800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19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 animBg="1"/>
      <p:bldP spid="40" grpId="0" animBg="1"/>
      <p:bldP spid="41" grpId="0" animBg="1"/>
      <p:bldP spid="42" grpId="0" animBg="1"/>
      <p:bldP spid="43" grpId="0"/>
      <p:bldP spid="53" grpId="0" animBg="1"/>
      <p:bldP spid="54" grpId="0"/>
      <p:bldP spid="73" grpId="0"/>
      <p:bldP spid="79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15386</TotalTime>
  <Words>2581</Words>
  <Application>Microsoft Office PowerPoint</Application>
  <PresentationFormat>如螢幕大小 (4:3)</PresentationFormat>
  <Paragraphs>941</Paragraphs>
  <Slides>33</Slides>
  <Notes>0</Notes>
  <HiddenSlides>0</HiddenSlides>
  <MMClips>3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40" baseType="lpstr">
      <vt:lpstr>Arial</vt:lpstr>
      <vt:lpstr>Calibri</vt:lpstr>
      <vt:lpstr>Cambria Math</vt:lpstr>
      <vt:lpstr>Comic Sans MS</vt:lpstr>
      <vt:lpstr>Verdana</vt:lpstr>
      <vt:lpstr>Wingdings</vt:lpstr>
      <vt:lpstr>Office 佈景主題</vt:lpstr>
      <vt:lpstr>Structural determination – 1(B)</vt:lpstr>
      <vt:lpstr>Spectroscopic analyses of organic compounds</vt:lpstr>
      <vt:lpstr>Properties of electromagnetic radiation – Wave-particle duality</vt:lpstr>
      <vt:lpstr>PowerPoint 簡報</vt:lpstr>
      <vt:lpstr>Infrared spectroscopy</vt:lpstr>
      <vt:lpstr>The absorption of infrared quanta causes vibration of covalent bonds </vt:lpstr>
      <vt:lpstr>Interpret infrared spectra</vt:lpstr>
      <vt:lpstr>PowerPoint 簡報</vt:lpstr>
      <vt:lpstr>PowerPoint 簡報</vt:lpstr>
      <vt:lpstr>IR characteristics in  alkane, alkene and alkyne</vt:lpstr>
      <vt:lpstr>PowerPoint 簡報</vt:lpstr>
      <vt:lpstr>IR characteristics in  arenes versus alkene</vt:lpstr>
      <vt:lpstr>Infrared absorption frequencies of oxygen-containing substances</vt:lpstr>
      <vt:lpstr>PowerPoint 簡報</vt:lpstr>
      <vt:lpstr>PowerPoint 簡報</vt:lpstr>
      <vt:lpstr>Infrared absorption frequencies of oxygen-containing substances</vt:lpstr>
      <vt:lpstr>Infrared spectroscopy - aldehyde</vt:lpstr>
      <vt:lpstr>Infrared spectroscopy - ketone</vt:lpstr>
      <vt:lpstr>PowerPoint 簡報</vt:lpstr>
      <vt:lpstr>How to use infrared spectroscopy to distinguish two compounds with the same chemical formula C3H6O?</vt:lpstr>
      <vt:lpstr>How to predict the structure based on infrared spectroscopy?</vt:lpstr>
      <vt:lpstr>Spectroscopic analyses of organic compounds</vt:lpstr>
      <vt:lpstr>Ultraviolet spectroscopy</vt:lpstr>
      <vt:lpstr>Ultraviolet spectroscopy</vt:lpstr>
      <vt:lpstr>Various HOMO-LUMO transitions leading to ultraviolet absorption</vt:lpstr>
      <vt:lpstr>Ultraviolet spectroscopy of acetone</vt:lpstr>
      <vt:lpstr>π–π* transition for  buta-1,3-diene</vt:lpstr>
      <vt:lpstr>UV absorption in conjugated polyenes</vt:lpstr>
      <vt:lpstr>UV absorption in  cyclic vs linear conjugation</vt:lpstr>
      <vt:lpstr>Colors of organic compounds result from extensive conjugation</vt:lpstr>
      <vt:lpstr>A vitamers in visual cycle</vt:lpstr>
      <vt:lpstr>Some structures in visual cycle</vt:lpstr>
      <vt:lpstr>Absorbance (A) and  molar absorptivity (ε)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有光 蔡</dc:creator>
  <cp:lastModifiedBy>有光 蔡</cp:lastModifiedBy>
  <cp:revision>554</cp:revision>
  <cp:lastPrinted>2022-04-16T10:13:24Z</cp:lastPrinted>
  <dcterms:created xsi:type="dcterms:W3CDTF">2019-03-09T03:46:09Z</dcterms:created>
  <dcterms:modified xsi:type="dcterms:W3CDTF">2023-04-13T23:53:08Z</dcterms:modified>
</cp:coreProperties>
</file>